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Lst>
  <p:sldSz cy="5143500" cx="9144000"/>
  <p:notesSz cx="6858000" cy="9144000"/>
  <p:embeddedFontLst>
    <p:embeddedFont>
      <p:font typeface="Anton"/>
      <p:regular r:id="rId90"/>
    </p:embeddedFont>
    <p:embeddedFont>
      <p:font typeface="Lato"/>
      <p:regular r:id="rId91"/>
      <p:bold r:id="rId92"/>
      <p:italic r:id="rId93"/>
      <p:boldItalic r:id="rId94"/>
    </p:embeddedFont>
    <p:embeddedFont>
      <p:font typeface="Didact Gothic"/>
      <p:regular r:id="rId95"/>
    </p:embeddedFont>
    <p:embeddedFont>
      <p:font typeface="Helvetica Neue"/>
      <p:regular r:id="rId96"/>
      <p:bold r:id="rId97"/>
      <p:italic r:id="rId98"/>
      <p:boldItalic r:id="rId99"/>
    </p:embeddedFont>
    <p:embeddedFont>
      <p:font typeface="Helvetica Neue Light"/>
      <p:regular r:id="rId100"/>
      <p:bold r:id="rId101"/>
      <p:italic r:id="rId102"/>
      <p:boldItalic r:id="rId10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C1C40D8-C6A3-4FD6-A7AE-1466C5D52B9D}">
  <a:tblStyle styleId="{8C1C40D8-C6A3-4FD6-A7AE-1466C5D52B9D}"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ED20B800-3FF7-4236-BAB8-BAC0A04E9A8F}" styleName="Table_1">
    <a:wholeTbl>
      <a:tcTxStyle b="off" i="off">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HelveticaNeueLight-boldItalic.fntdata"/><Relationship Id="rId102" Type="http://schemas.openxmlformats.org/officeDocument/2006/relationships/font" Target="fonts/HelveticaNeueLight-italic.fntdata"/><Relationship Id="rId101" Type="http://schemas.openxmlformats.org/officeDocument/2006/relationships/font" Target="fonts/HelveticaNeueLight-bold.fntdata"/><Relationship Id="rId100" Type="http://schemas.openxmlformats.org/officeDocument/2006/relationships/font" Target="fonts/HelveticaNeueLight-regular.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DidactGothic-regular.fntdata"/><Relationship Id="rId94" Type="http://schemas.openxmlformats.org/officeDocument/2006/relationships/font" Target="fonts/Lato-boldItalic.fntdata"/><Relationship Id="rId97" Type="http://schemas.openxmlformats.org/officeDocument/2006/relationships/font" Target="fonts/HelveticaNeue-bold.fntdata"/><Relationship Id="rId96" Type="http://schemas.openxmlformats.org/officeDocument/2006/relationships/font" Target="fonts/HelveticaNeue-regular.fntdata"/><Relationship Id="rId11" Type="http://schemas.openxmlformats.org/officeDocument/2006/relationships/slide" Target="slides/slide5.xml"/><Relationship Id="rId99" Type="http://schemas.openxmlformats.org/officeDocument/2006/relationships/font" Target="fonts/HelveticaNeue-boldItalic.fntdata"/><Relationship Id="rId10" Type="http://schemas.openxmlformats.org/officeDocument/2006/relationships/slide" Target="slides/slide4.xml"/><Relationship Id="rId98" Type="http://schemas.openxmlformats.org/officeDocument/2006/relationships/font" Target="fonts/HelveticaNeue-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Lato-regular.fntdata"/><Relationship Id="rId90" Type="http://schemas.openxmlformats.org/officeDocument/2006/relationships/font" Target="fonts/Anton-regular.fntdata"/><Relationship Id="rId93" Type="http://schemas.openxmlformats.org/officeDocument/2006/relationships/font" Target="fonts/Lato-italic.fntdata"/><Relationship Id="rId92" Type="http://schemas.openxmlformats.org/officeDocument/2006/relationships/font" Target="fonts/Lato-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efbbdf7b0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gefbbdf7b0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Colocar todas las clases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efbbdf7b0e_0_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gefbbdf7b0e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efbbdf7b0e_0_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gefbbdf7b0e_0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efbbdf7b0e_0_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gefbbdf7b0e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efbbdf7b0e_0_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efbbdf7b0e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efbbdf7b0e_0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efbbdf7b0e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efbbdf7b0e_0_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gefbbdf7b0e_0_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s" sz="1200">
                <a:solidFill>
                  <a:schemeClr val="dk1"/>
                </a:solidFill>
                <a:latin typeface="Didact Gothic"/>
                <a:ea typeface="Didact Gothic"/>
                <a:cs typeface="Didact Gothic"/>
                <a:sym typeface="Didact Gothic"/>
              </a:rPr>
              <a:t>Grid CSS surge de la necesidad, y toma las ventajas de ese sistema, sumandole muchas mejoras y características que permiten crear muy rápido cuadrículas sencillas y potentes.</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efbbdf7b0e_0_1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gefbbdf7b0e_0_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s" sz="1200">
                <a:solidFill>
                  <a:schemeClr val="dk1"/>
                </a:solidFill>
                <a:latin typeface="Didact Gothic"/>
                <a:ea typeface="Didact Gothic"/>
                <a:cs typeface="Didact Gothic"/>
                <a:sym typeface="Didact Gothic"/>
              </a:rPr>
              <a:t>Grid CSS surge de la necesidad, y toma las ventajas de ese sistema, sumandole muchas mejoras y características que permiten crear muy rápido cuadrículas sencillas y potentes.</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efbbdf7b0e_0_1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efbbdf7b0e_0_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efbbdf7b0e_0_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gefbbdf7b0e_0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efbbdf7b0e_0_1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gefbbdf7b0e_0_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efbbdf7b0e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gefbbdf7b0e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efbbdf7b0e_0_1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efbbdf7b0e_0_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efbbdf7b0e_0_1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gefbbdf7b0e_0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efbbdf7b0e_0_1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efbbdf7b0e_0_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efbbdf7b0e_0_1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efbbdf7b0e_0_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efbbdf7b0e_0_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gefbbdf7b0e_0_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efbbdf7b0e_0_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gefbbdf7b0e_0_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efbbdf7b0e_0_2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gefbbdf7b0e_0_2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efbbdf7b0e_0_2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gefbbdf7b0e_0_2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Hemos utilizado el pixel como unidades de las celdas de la cuadrícula, sin embargo, también </a:t>
            </a:r>
            <a:r>
              <a:rPr b="1" lang="es" sz="1200">
                <a:solidFill>
                  <a:schemeClr val="dk1"/>
                </a:solidFill>
                <a:latin typeface="Didact Gothic"/>
                <a:ea typeface="Didact Gothic"/>
                <a:cs typeface="Didact Gothic"/>
                <a:sym typeface="Didact Gothic"/>
              </a:rPr>
              <a:t>podemos utilizar otras unidades y combinarlas,</a:t>
            </a:r>
            <a:r>
              <a:rPr lang="es" sz="1200">
                <a:solidFill>
                  <a:schemeClr val="dk1"/>
                </a:solidFill>
                <a:latin typeface="Didact Gothic"/>
                <a:ea typeface="Didact Gothic"/>
                <a:cs typeface="Didact Gothic"/>
                <a:sym typeface="Didact Gothic"/>
              </a:rPr>
              <a:t> como porcentajes, la palabra clave auto (que obtiene el tamaño restante) o la unidad especial fr (fraction), que simboliza una fracción de espacio restante en el grid.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efbbdf7b0e_0_2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gefbbdf7b0e_0_2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efbbdf7b0e_0_2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gefbbdf7b0e_0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efbbdf7b0e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gefbbdf7b0e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Obligatoria siempre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efbbdf7b0e_0_2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gefbbdf7b0e_0_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efbbdf7b0e_0_2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gefbbdf7b0e_0_2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efbbdf7b0e_0_2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gefbbdf7b0e_0_2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efbbdf7b0e_0_2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efbbdf7b0e_0_2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efbbdf7b0e_0_2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gefbbdf7b0e_0_2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efbbdf7b0e_0_2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gefbbdf7b0e_0_2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efbbdf7b0e_0_3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gefbbdf7b0e_0_3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efbbdf7b0e_0_3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gefbbdf7b0e_0_3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efbbdf7b0e_0_3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gefbbdf7b0e_0_3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efbbdf7b0e_0_3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gefbbdf7b0e_0_3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efbbdf7b0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gefbbdf7b0e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efbbdf7b0e_0_3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gefbbdf7b0e_0_3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efbbdf7b0e_0_3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gefbbdf7b0e_0_3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efbbdf7b0e_0_3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gefbbdf7b0e_0_3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efbbdf7b0e_0_3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gefbbdf7b0e_0_3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efbbdf7b0e_0_3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gefbbdf7b0e_0_3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De ser necesario, sugerimos mostrarlo directamente en el editor de texto así los/as estudiantes ven cómo se va escribiendo el código. </a:t>
            </a:r>
            <a:endParaRPr>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efbbdf7b0e_0_3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gefbbdf7b0e_0_3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s" sz="1200">
                <a:solidFill>
                  <a:schemeClr val="dk1"/>
                </a:solidFill>
                <a:highlight>
                  <a:srgbClr val="FFFFFF"/>
                </a:highlight>
                <a:latin typeface="Didact Gothic"/>
                <a:ea typeface="Didact Gothic"/>
                <a:cs typeface="Didact Gothic"/>
                <a:sym typeface="Didact Gothic"/>
              </a:rPr>
              <a:t>Estas slides se pasan </a:t>
            </a:r>
            <a:r>
              <a:rPr b="1" lang="es" sz="1200">
                <a:solidFill>
                  <a:schemeClr val="dk1"/>
                </a:solidFill>
                <a:highlight>
                  <a:srgbClr val="FFFFFF"/>
                </a:highlight>
                <a:latin typeface="Didact Gothic"/>
                <a:ea typeface="Didact Gothic"/>
                <a:cs typeface="Didact Gothic"/>
                <a:sym typeface="Didact Gothic"/>
              </a:rPr>
              <a:t>rápidamente </a:t>
            </a:r>
            <a:r>
              <a:rPr lang="es" sz="1200">
                <a:solidFill>
                  <a:schemeClr val="dk1"/>
                </a:solidFill>
                <a:highlight>
                  <a:srgbClr val="FFFFFF"/>
                </a:highlight>
                <a:latin typeface="Didact Gothic"/>
                <a:ea typeface="Didact Gothic"/>
                <a:cs typeface="Didact Gothic"/>
                <a:sym typeface="Didact Gothic"/>
              </a:rPr>
              <a:t>simplemente para graficar las opciones.</a:t>
            </a:r>
            <a:endParaRPr sz="1200">
              <a:solidFill>
                <a:schemeClr val="dk1"/>
              </a:solidFill>
              <a:highlight>
                <a:srgbClr val="FFFFFF"/>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efbbdf7b0e_0_3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gefbbdf7b0e_0_3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highlight>
                  <a:schemeClr val="lt1"/>
                </a:highlight>
                <a:latin typeface="Didact Gothic"/>
                <a:ea typeface="Didact Gothic"/>
                <a:cs typeface="Didact Gothic"/>
                <a:sym typeface="Didact Gothic"/>
              </a:rPr>
              <a:t>Estas slides se pasan </a:t>
            </a:r>
            <a:r>
              <a:rPr b="1" lang="es" sz="1200">
                <a:solidFill>
                  <a:schemeClr val="dk1"/>
                </a:solidFill>
                <a:highlight>
                  <a:schemeClr val="lt1"/>
                </a:highlight>
                <a:latin typeface="Didact Gothic"/>
                <a:ea typeface="Didact Gothic"/>
                <a:cs typeface="Didact Gothic"/>
                <a:sym typeface="Didact Gothic"/>
              </a:rPr>
              <a:t>rápidamente </a:t>
            </a:r>
            <a:r>
              <a:rPr lang="es" sz="1200">
                <a:solidFill>
                  <a:schemeClr val="dk1"/>
                </a:solidFill>
                <a:highlight>
                  <a:schemeClr val="lt1"/>
                </a:highlight>
                <a:latin typeface="Didact Gothic"/>
                <a:ea typeface="Didact Gothic"/>
                <a:cs typeface="Didact Gothic"/>
                <a:sym typeface="Didact Gothic"/>
              </a:rPr>
              <a:t>simplemente para graficar las opciones.</a:t>
            </a:r>
            <a:endParaRPr sz="1200">
              <a:solidFill>
                <a:schemeClr val="dk1"/>
              </a:solidFill>
              <a:highlight>
                <a:schemeClr val="lt1"/>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efbbdf7b0e_0_3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3" name="Google Shape;483;gefbbdf7b0e_0_3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highlight>
                  <a:schemeClr val="lt1"/>
                </a:highlight>
                <a:latin typeface="Didact Gothic"/>
                <a:ea typeface="Didact Gothic"/>
                <a:cs typeface="Didact Gothic"/>
                <a:sym typeface="Didact Gothic"/>
              </a:rPr>
              <a:t>Estas slides se pasan </a:t>
            </a:r>
            <a:r>
              <a:rPr b="1" lang="es" sz="1200">
                <a:solidFill>
                  <a:schemeClr val="dk1"/>
                </a:solidFill>
                <a:highlight>
                  <a:schemeClr val="lt1"/>
                </a:highlight>
                <a:latin typeface="Didact Gothic"/>
                <a:ea typeface="Didact Gothic"/>
                <a:cs typeface="Didact Gothic"/>
                <a:sym typeface="Didact Gothic"/>
              </a:rPr>
              <a:t>rápidamente </a:t>
            </a:r>
            <a:r>
              <a:rPr lang="es" sz="1200">
                <a:solidFill>
                  <a:schemeClr val="dk1"/>
                </a:solidFill>
                <a:highlight>
                  <a:schemeClr val="lt1"/>
                </a:highlight>
                <a:latin typeface="Didact Gothic"/>
                <a:ea typeface="Didact Gothic"/>
                <a:cs typeface="Didact Gothic"/>
                <a:sym typeface="Didact Gothic"/>
              </a:rPr>
              <a:t>simplemente para graficar las opciones.</a:t>
            </a:r>
            <a:endParaRPr sz="1200">
              <a:solidFill>
                <a:schemeClr val="dk1"/>
              </a:solidFill>
              <a:highlight>
                <a:schemeClr val="lt1"/>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efbbdf7b0e_0_3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2" name="Google Shape;492;gefbbdf7b0e_0_3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highlight>
                  <a:schemeClr val="lt1"/>
                </a:highlight>
                <a:latin typeface="Didact Gothic"/>
                <a:ea typeface="Didact Gothic"/>
                <a:cs typeface="Didact Gothic"/>
                <a:sym typeface="Didact Gothic"/>
              </a:rPr>
              <a:t>Estas slides se pasan </a:t>
            </a:r>
            <a:r>
              <a:rPr b="1" lang="es" sz="1200">
                <a:solidFill>
                  <a:schemeClr val="dk1"/>
                </a:solidFill>
                <a:highlight>
                  <a:schemeClr val="lt1"/>
                </a:highlight>
                <a:latin typeface="Didact Gothic"/>
                <a:ea typeface="Didact Gothic"/>
                <a:cs typeface="Didact Gothic"/>
                <a:sym typeface="Didact Gothic"/>
              </a:rPr>
              <a:t>rápidamente </a:t>
            </a:r>
            <a:r>
              <a:rPr lang="es" sz="1200">
                <a:solidFill>
                  <a:schemeClr val="dk1"/>
                </a:solidFill>
                <a:highlight>
                  <a:schemeClr val="lt1"/>
                </a:highlight>
                <a:latin typeface="Didact Gothic"/>
                <a:ea typeface="Didact Gothic"/>
                <a:cs typeface="Didact Gothic"/>
                <a:sym typeface="Didact Gothic"/>
              </a:rPr>
              <a:t>simplemente para graficar las opciones.</a:t>
            </a:r>
            <a:endParaRPr sz="1200">
              <a:solidFill>
                <a:schemeClr val="dk1"/>
              </a:solidFill>
              <a:highlight>
                <a:schemeClr val="lt1"/>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efbbdf7b0e_0_4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gefbbdf7b0e_0_4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s" sz="1200">
                <a:solidFill>
                  <a:schemeClr val="dk1"/>
                </a:solidFill>
                <a:highlight>
                  <a:schemeClr val="lt1"/>
                </a:highlight>
                <a:latin typeface="Didact Gothic"/>
                <a:ea typeface="Didact Gothic"/>
                <a:cs typeface="Didact Gothic"/>
                <a:sym typeface="Didact Gothic"/>
              </a:rPr>
              <a:t>Estas slides se pasan </a:t>
            </a:r>
            <a:r>
              <a:rPr b="1" lang="es" sz="1200">
                <a:solidFill>
                  <a:schemeClr val="dk1"/>
                </a:solidFill>
                <a:highlight>
                  <a:schemeClr val="lt1"/>
                </a:highlight>
                <a:latin typeface="Didact Gothic"/>
                <a:ea typeface="Didact Gothic"/>
                <a:cs typeface="Didact Gothic"/>
                <a:sym typeface="Didact Gothic"/>
              </a:rPr>
              <a:t>rápidamente </a:t>
            </a:r>
            <a:r>
              <a:rPr lang="es" sz="1200">
                <a:solidFill>
                  <a:schemeClr val="dk1"/>
                </a:solidFill>
                <a:highlight>
                  <a:schemeClr val="lt1"/>
                </a:highlight>
                <a:latin typeface="Didact Gothic"/>
                <a:ea typeface="Didact Gothic"/>
                <a:cs typeface="Didact Gothic"/>
                <a:sym typeface="Didact Gothic"/>
              </a:rPr>
              <a:t>simplemente para graficar las opciones.</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efbbdf7b0e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gefbbdf7b0e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Conceptos claves del encuentro anterior</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efbbdf7b0e_0_4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 name="Google Shape;510;gefbbdf7b0e_0_4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efbbdf7b0e_0_4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 name="Google Shape;519;gefbbdf7b0e_0_4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efbbdf7b0e_0_4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gefbbdf7b0e_0_4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efbbdf7b0e_0_4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gefbbdf7b0e_0_4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efbbdf7b0e_0_4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gefbbdf7b0e_0_4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s" sz="1200">
                <a:solidFill>
                  <a:schemeClr val="dk1"/>
                </a:solidFill>
                <a:highlight>
                  <a:schemeClr val="lt1"/>
                </a:highlight>
                <a:latin typeface="Didact Gothic"/>
                <a:ea typeface="Didact Gothic"/>
                <a:cs typeface="Didact Gothic"/>
                <a:sym typeface="Didact Gothic"/>
              </a:rPr>
              <a:t>Estas slides se pasan </a:t>
            </a:r>
            <a:r>
              <a:rPr b="1" lang="es" sz="1200">
                <a:solidFill>
                  <a:schemeClr val="dk1"/>
                </a:solidFill>
                <a:highlight>
                  <a:schemeClr val="lt1"/>
                </a:highlight>
                <a:latin typeface="Didact Gothic"/>
                <a:ea typeface="Didact Gothic"/>
                <a:cs typeface="Didact Gothic"/>
                <a:sym typeface="Didact Gothic"/>
              </a:rPr>
              <a:t>rápidamente </a:t>
            </a:r>
            <a:r>
              <a:rPr lang="es" sz="1200">
                <a:solidFill>
                  <a:schemeClr val="dk1"/>
                </a:solidFill>
                <a:highlight>
                  <a:schemeClr val="lt1"/>
                </a:highlight>
                <a:latin typeface="Didact Gothic"/>
                <a:ea typeface="Didact Gothic"/>
                <a:cs typeface="Didact Gothic"/>
                <a:sym typeface="Didact Gothic"/>
              </a:rPr>
              <a:t>simplemente para graficar las opciones.</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efbbdf7b0e_0_4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 name="Google Shape;555;gefbbdf7b0e_0_4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efbbdf7b0e_0_4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4" name="Google Shape;564;gefbbdf7b0e_0_4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efbbdf7b0e_0_4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3" name="Google Shape;573;gefbbdf7b0e_0_4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efbbdf7b0e_0_4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2" name="Google Shape;582;gefbbdf7b0e_0_4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efbbdf7b0e_0_4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1" name="Google Shape;591;gefbbdf7b0e_0_4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efbbdf7b0e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gefbbdf7b0e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efbbdf7b0e_0_4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0" name="Google Shape;600;gefbbdf7b0e_0_4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efbbdf7b0e_0_4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9" name="Google Shape;609;gefbbdf7b0e_0_4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efbbdf7b0e_0_5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8" name="Google Shape;618;gefbbdf7b0e_0_5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efbbdf7b0e_0_5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7" name="Google Shape;627;gefbbdf7b0e_0_5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efbbdf7b0e_0_5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6" name="Google Shape;636;gefbbdf7b0e_0_5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efbbdf7b0e_0_5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5" name="Google Shape;645;gefbbdf7b0e_0_5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efbbdf7b0e_0_5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4" name="Google Shape;654;gefbbdf7b0e_0_5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efbbdf7b0e_0_5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3" name="Google Shape;663;gefbbdf7b0e_0_5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efbbdf7b0e_0_5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2" name="Google Shape;672;gefbbdf7b0e_0_5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efbbdf7b0e_0_5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0" name="Google Shape;680;gefbbdf7b0e_0_5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efbbdf7b0e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gefbbdf7b0e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efbbdf7b0e_0_5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9" name="Google Shape;689;gefbbdf7b0e_0_5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s" sz="1200">
                <a:solidFill>
                  <a:schemeClr val="dk1"/>
                </a:solidFill>
                <a:highlight>
                  <a:schemeClr val="lt1"/>
                </a:highlight>
                <a:latin typeface="Didact Gothic"/>
                <a:ea typeface="Didact Gothic"/>
                <a:cs typeface="Didact Gothic"/>
                <a:sym typeface="Didact Gothic"/>
              </a:rPr>
              <a:t>Estas slides se pasan </a:t>
            </a:r>
            <a:r>
              <a:rPr b="1" lang="es" sz="1200">
                <a:solidFill>
                  <a:schemeClr val="dk1"/>
                </a:solidFill>
                <a:highlight>
                  <a:schemeClr val="lt1"/>
                </a:highlight>
                <a:latin typeface="Didact Gothic"/>
                <a:ea typeface="Didact Gothic"/>
                <a:cs typeface="Didact Gothic"/>
                <a:sym typeface="Didact Gothic"/>
              </a:rPr>
              <a:t>rápidamente </a:t>
            </a:r>
            <a:r>
              <a:rPr lang="es" sz="1200">
                <a:solidFill>
                  <a:schemeClr val="dk1"/>
                </a:solidFill>
                <a:highlight>
                  <a:schemeClr val="lt1"/>
                </a:highlight>
                <a:latin typeface="Didact Gothic"/>
                <a:ea typeface="Didact Gothic"/>
                <a:cs typeface="Didact Gothic"/>
                <a:sym typeface="Didact Gothic"/>
              </a:rPr>
              <a:t>simplemente para graficar las opciones.</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efbbdf7b0e_0_5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8" name="Google Shape;698;gefbbdf7b0e_0_5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efbbdf7b0e_0_5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7" name="Google Shape;707;gefbbdf7b0e_0_5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efbbdf7b0e_0_5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6" name="Google Shape;716;gefbbdf7b0e_0_5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efbbdf7b0e_0_6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5" name="Google Shape;725;gefbbdf7b0e_0_6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highlight>
                  <a:schemeClr val="lt1"/>
                </a:highlight>
                <a:latin typeface="Didact Gothic"/>
                <a:ea typeface="Didact Gothic"/>
                <a:cs typeface="Didact Gothic"/>
                <a:sym typeface="Didact Gothic"/>
              </a:rPr>
              <a:t>Estas slides se pasan </a:t>
            </a:r>
            <a:r>
              <a:rPr b="1" lang="es" sz="1200">
                <a:solidFill>
                  <a:schemeClr val="dk1"/>
                </a:solidFill>
                <a:highlight>
                  <a:schemeClr val="lt1"/>
                </a:highlight>
                <a:latin typeface="Didact Gothic"/>
                <a:ea typeface="Didact Gothic"/>
                <a:cs typeface="Didact Gothic"/>
                <a:sym typeface="Didact Gothic"/>
              </a:rPr>
              <a:t>rápidamente </a:t>
            </a:r>
            <a:r>
              <a:rPr lang="es" sz="1200">
                <a:solidFill>
                  <a:schemeClr val="dk1"/>
                </a:solidFill>
                <a:highlight>
                  <a:schemeClr val="lt1"/>
                </a:highlight>
                <a:latin typeface="Didact Gothic"/>
                <a:ea typeface="Didact Gothic"/>
                <a:cs typeface="Didact Gothic"/>
                <a:sym typeface="Didact Gothic"/>
              </a:rPr>
              <a:t>simplemente para graficar las opciones.</a:t>
            </a:r>
            <a:endParaRPr sz="1200">
              <a:solidFill>
                <a:schemeClr val="dk1"/>
              </a:solidFill>
              <a:highlight>
                <a:schemeClr val="lt1"/>
              </a:highlight>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efbbdf7b0e_0_6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4" name="Google Shape;734;gefbbdf7b0e_0_6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efbbdf7b0e_0_6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3" name="Google Shape;743;gefbbdf7b0e_0_6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efbbdf7b0e_0_6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2" name="Google Shape;752;gefbbdf7b0e_0_6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efbbdf7b0e_0_6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1" name="Google Shape;761;gefbbdf7b0e_0_6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 A la hora del Break, entre 5 y 10 minutos. Considerar ubicar este espacio en un momento adecuado de la clase. Al volver, mostrar los resultados de la pregunta del anterior slide y generar un breve intercambio.</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efbbdf7b0e_0_6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6" name="Google Shape;766;gefbbdf7b0e_0_6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Momento de consolidación de aprendizajes: GRIDS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efbbdf7b0e_0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gefbbdf7b0e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efbbdf7b0e_0_6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3" name="Google Shape;773;gefbbdf7b0e_0_6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efbbdf7b0e_0_6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9" name="Google Shape;779;gefbbdf7b0e_0_6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efbbdf7b0e_0_6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5" name="Google Shape;785;gefbbdf7b0e_0_6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efbbdf7b0e_0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efbbdf7b0e_0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efbbdf7b0e_0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gefbbdf7b0e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docs.google.com/document/d/1TzNqSPEMEn200i5q6Gxe4TDG2Gk_OV0-9IWbSIJmPE4/edit?usp=sharing" TargetMode="External"/><Relationship Id="rId4" Type="http://schemas.openxmlformats.org/officeDocument/2006/relationships/image" Target="../media/image1.png"/><Relationship Id="rId5" Type="http://schemas.openxmlformats.org/officeDocument/2006/relationships/image" Target="../media/image10.png"/><Relationship Id="rId6" Type="http://schemas.openxmlformats.org/officeDocument/2006/relationships/image" Target="../media/image17.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2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hyperlink" Target="https://plataforma.coderhouse.com/video-tutoriales" TargetMode="External"/><Relationship Id="rId5"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22.png"/><Relationship Id="rId5"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6.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6.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6.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png"/><Relationship Id="rId4" Type="http://schemas.openxmlformats.org/officeDocument/2006/relationships/image" Target="../media/image36.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6.pn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pn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png"/><Relationship Id="rId4" Type="http://schemas.openxmlformats.org/officeDocument/2006/relationships/image" Target="../media/image34.png"/><Relationship Id="rId5"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png"/><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png"/><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png"/><Relationship Id="rId4" Type="http://schemas.openxmlformats.org/officeDocument/2006/relationships/image" Target="../media/image34.png"/><Relationship Id="rId5"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6.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png"/><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png"/><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6.png"/><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6.png"/><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6.png"/><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6.png"/><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6.png"/><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6.pn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6.png"/><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6.png"/><Relationship Id="rId4" Type="http://schemas.openxmlformats.org/officeDocument/2006/relationships/image" Target="../media/image3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6.png"/><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6.png"/><Relationship Id="rId4" Type="http://schemas.openxmlformats.org/officeDocument/2006/relationships/hyperlink" Target="https://codepen.io/santiagoav-the-bashful/pen/WNbwXYy" TargetMode="External"/><Relationship Id="rId5" Type="http://schemas.openxmlformats.org/officeDocument/2006/relationships/image" Target="../media/image4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6.png"/><Relationship Id="rId4" Type="http://schemas.openxmlformats.org/officeDocument/2006/relationships/image" Target="../media/image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6.png"/><Relationship Id="rId4" Type="http://schemas.openxmlformats.org/officeDocument/2006/relationships/image" Target="../media/image4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6.png"/><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6.png"/><Relationship Id="rId4" Type="http://schemas.openxmlformats.org/officeDocument/2006/relationships/image" Target="../media/image4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6.png"/><Relationship Id="rId4" Type="http://schemas.openxmlformats.org/officeDocument/2006/relationships/image" Target="../media/image4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6.png"/><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6.png"/><Relationship Id="rId4" Type="http://schemas.openxmlformats.org/officeDocument/2006/relationships/image" Target="../media/image5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6.png"/><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6.png"/><Relationship Id="rId4" Type="http://schemas.openxmlformats.org/officeDocument/2006/relationships/image" Target="../media/image4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6.png"/><Relationship Id="rId4" Type="http://schemas.openxmlformats.org/officeDocument/2006/relationships/image" Target="../media/image4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6.png"/><Relationship Id="rId4" Type="http://schemas.openxmlformats.org/officeDocument/2006/relationships/image" Target="../media/image5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6.png"/><Relationship Id="rId4" Type="http://schemas.openxmlformats.org/officeDocument/2006/relationships/image" Target="../media/image4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6.png"/><Relationship Id="rId4" Type="http://schemas.openxmlformats.org/officeDocument/2006/relationships/image" Target="../media/image5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6.png"/><Relationship Id="rId4" Type="http://schemas.openxmlformats.org/officeDocument/2006/relationships/image" Target="../media/image5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6.png"/><Relationship Id="rId4" Type="http://schemas.openxmlformats.org/officeDocument/2006/relationships/hyperlink" Target="https://codepen.io/santiagoav-the-bashful/pen/YzPqOB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6.png"/><Relationship Id="rId4" Type="http://schemas.openxmlformats.org/officeDocument/2006/relationships/image" Target="../media/image5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6.png"/><Relationship Id="rId4" Type="http://schemas.openxmlformats.org/officeDocument/2006/relationships/image" Target="../media/image5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6.png"/><Relationship Id="rId4" Type="http://schemas.openxmlformats.org/officeDocument/2006/relationships/image" Target="../media/image6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6.png"/><Relationship Id="rId4" Type="http://schemas.openxmlformats.org/officeDocument/2006/relationships/image" Target="../media/image5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6.png"/><Relationship Id="rId4" Type="http://schemas.openxmlformats.org/officeDocument/2006/relationships/image" Target="../media/image5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6.png"/><Relationship Id="rId4" Type="http://schemas.openxmlformats.org/officeDocument/2006/relationships/image" Target="../media/image6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6.png"/><Relationship Id="rId4" Type="http://schemas.openxmlformats.org/officeDocument/2006/relationships/image" Target="../media/image6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6.png"/><Relationship Id="rId4" Type="http://schemas.openxmlformats.org/officeDocument/2006/relationships/image" Target="../media/image6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1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6.png"/><Relationship Id="rId4" Type="http://schemas.openxmlformats.org/officeDocument/2006/relationships/image" Target="../media/image6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1.png"/><Relationship Id="rId4" Type="http://schemas.openxmlformats.org/officeDocument/2006/relationships/image" Target="../media/image6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1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11.png"/><Relationship Id="rId4" Type="http://schemas.openxmlformats.org/officeDocument/2006/relationships/image" Target="../media/image6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53" name="Shape 53"/>
        <p:cNvGrpSpPr/>
        <p:nvPr/>
      </p:nvGrpSpPr>
      <p:grpSpPr>
        <a:xfrm>
          <a:off x="0" y="0"/>
          <a:ext cx="0" cy="0"/>
          <a:chOff x="0" y="0"/>
          <a:chExt cx="0" cy="0"/>
        </a:xfrm>
      </p:grpSpPr>
      <p:sp>
        <p:nvSpPr>
          <p:cNvPr id="54" name="Google Shape;54;p13"/>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55" name="Google Shape;55;p13"/>
          <p:cNvPicPr preferRelativeResize="0"/>
          <p:nvPr/>
        </p:nvPicPr>
        <p:blipFill rotWithShape="1">
          <a:blip r:embed="rId3">
            <a:alphaModFix/>
          </a:blip>
          <a:srcRect b="0" l="0" r="0" t="0"/>
          <a:stretch/>
        </p:blipFill>
        <p:spPr>
          <a:xfrm>
            <a:off x="4125950" y="3210490"/>
            <a:ext cx="892100" cy="743425"/>
          </a:xfrm>
          <a:prstGeom prst="rect">
            <a:avLst/>
          </a:prstGeom>
          <a:noFill/>
          <a:ln>
            <a:noFill/>
          </a:ln>
        </p:spPr>
      </p:pic>
      <p:pic>
        <p:nvPicPr>
          <p:cNvPr id="56" name="Google Shape;56;p13"/>
          <p:cNvPicPr preferRelativeResize="0"/>
          <p:nvPr/>
        </p:nvPicPr>
        <p:blipFill rotWithShape="1">
          <a:blip r:embed="rId4">
            <a:alphaModFix/>
          </a:blip>
          <a:srcRect b="0" l="0" r="0" t="0"/>
          <a:stretch/>
        </p:blipFill>
        <p:spPr>
          <a:xfrm>
            <a:off x="7567925" y="4659626"/>
            <a:ext cx="1186526" cy="33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8" name="Shape 128"/>
        <p:cNvGrpSpPr/>
        <p:nvPr/>
      </p:nvGrpSpPr>
      <p:grpSpPr>
        <a:xfrm>
          <a:off x="0" y="0"/>
          <a:ext cx="0" cy="0"/>
          <a:chOff x="0" y="0"/>
          <a:chExt cx="0" cy="0"/>
        </a:xfrm>
      </p:grpSpPr>
      <p:sp>
        <p:nvSpPr>
          <p:cNvPr id="129" name="Google Shape;129;p22"/>
          <p:cNvSpPr/>
          <p:nvPr/>
        </p:nvSpPr>
        <p:spPr>
          <a:xfrm>
            <a:off x="3609600" y="1202750"/>
            <a:ext cx="2157900" cy="35175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0" name="Google Shape;130;p22"/>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131" name="Google Shape;131;p22"/>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2"/>
          <p:cNvSpPr txBox="1"/>
          <p:nvPr/>
        </p:nvSpPr>
        <p:spPr>
          <a:xfrm>
            <a:off x="39193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6</a:t>
            </a:r>
            <a:endParaRPr b="0" i="0" sz="1400" u="none" cap="none" strike="noStrike">
              <a:solidFill>
                <a:srgbClr val="000000"/>
              </a:solidFill>
              <a:latin typeface="Helvetica Neue"/>
              <a:ea typeface="Helvetica Neue"/>
              <a:cs typeface="Helvetica Neue"/>
              <a:sym typeface="Helvetica Neue"/>
            </a:endParaRPr>
          </a:p>
        </p:txBody>
      </p:sp>
      <p:cxnSp>
        <p:nvCxnSpPr>
          <p:cNvPr id="133" name="Google Shape;133;p22"/>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34" name="Google Shape;134;p22"/>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35" name="Google Shape;135;p22"/>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36" name="Google Shape;136;p22"/>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37" name="Google Shape;137;p22"/>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138" name="Google Shape;138;p22"/>
          <p:cNvSpPr/>
          <p:nvPr/>
        </p:nvSpPr>
        <p:spPr>
          <a:xfrm>
            <a:off x="1208850" y="12398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2"/>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2"/>
          <p:cNvSpPr txBox="1"/>
          <p:nvPr/>
        </p:nvSpPr>
        <p:spPr>
          <a:xfrm>
            <a:off x="1535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5</a:t>
            </a:r>
            <a:endParaRPr b="0" i="0" sz="1400" u="none" cap="none" strike="noStrike">
              <a:solidFill>
                <a:srgbClr val="000000"/>
              </a:solidFill>
              <a:latin typeface="Helvetica Neue"/>
              <a:ea typeface="Helvetica Neue"/>
              <a:cs typeface="Helvetica Neue"/>
              <a:sym typeface="Helvetica Neue"/>
            </a:endParaRPr>
          </a:p>
        </p:txBody>
      </p:sp>
      <p:cxnSp>
        <p:nvCxnSpPr>
          <p:cNvPr id="141" name="Google Shape;141;p22"/>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42" name="Google Shape;142;p22"/>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43" name="Google Shape;143;p22"/>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44" name="Google Shape;144;p22"/>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145" name="Google Shape;145;p22"/>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22"/>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2"/>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7</a:t>
            </a:r>
            <a:endParaRPr b="0" i="0" sz="1400" u="none" cap="none" strike="noStrike">
              <a:solidFill>
                <a:srgbClr val="000000"/>
              </a:solidFill>
              <a:latin typeface="Helvetica Neue"/>
              <a:ea typeface="Helvetica Neue"/>
              <a:cs typeface="Helvetica Neue"/>
              <a:sym typeface="Helvetica Neue"/>
            </a:endParaRPr>
          </a:p>
        </p:txBody>
      </p:sp>
      <p:cxnSp>
        <p:nvCxnSpPr>
          <p:cNvPr id="148" name="Google Shape;148;p22"/>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49" name="Google Shape;149;p22"/>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50" name="Google Shape;150;p22"/>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51" name="Google Shape;151;p22"/>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52" name="Google Shape;152;p22"/>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153" name="Google Shape;153;p22"/>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154" name="Google Shape;154;p22"/>
          <p:cNvSpPr txBox="1"/>
          <p:nvPr/>
        </p:nvSpPr>
        <p:spPr>
          <a:xfrm>
            <a:off x="1679800" y="244626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PRÁCTICAS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55" name="Google Shape;155;p22"/>
          <p:cNvPicPr preferRelativeResize="0"/>
          <p:nvPr/>
        </p:nvPicPr>
        <p:blipFill rotWithShape="1">
          <a:blip r:embed="rId5">
            <a:alphaModFix/>
          </a:blip>
          <a:srcRect b="0" l="0" r="0" t="0"/>
          <a:stretch/>
        </p:blipFill>
        <p:spPr>
          <a:xfrm>
            <a:off x="1344004" y="2465690"/>
            <a:ext cx="365625" cy="365625"/>
          </a:xfrm>
          <a:prstGeom prst="rect">
            <a:avLst/>
          </a:prstGeom>
          <a:noFill/>
          <a:ln>
            <a:noFill/>
          </a:ln>
        </p:spPr>
      </p:pic>
      <p:sp>
        <p:nvSpPr>
          <p:cNvPr id="156" name="Google Shape;156;p22"/>
          <p:cNvSpPr txBox="1"/>
          <p:nvPr/>
        </p:nvSpPr>
        <p:spPr>
          <a:xfrm>
            <a:off x="1420225" y="1776338"/>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s" sz="1200" u="none" cap="none" strike="noStrike">
                <a:solidFill>
                  <a:schemeClr val="dk1"/>
                </a:solidFill>
                <a:latin typeface="Helvetica Neue"/>
                <a:ea typeface="Helvetica Neue"/>
                <a:cs typeface="Helvetica Neue"/>
                <a:sym typeface="Helvetica Neue"/>
              </a:rPr>
              <a:t>Flexbox</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57" name="Google Shape;157;p22"/>
          <p:cNvSpPr txBox="1"/>
          <p:nvPr/>
        </p:nvSpPr>
        <p:spPr>
          <a:xfrm>
            <a:off x="3782425" y="1776338"/>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s" sz="1200" u="none" cap="none" strike="noStrike">
                <a:solidFill>
                  <a:schemeClr val="dk1"/>
                </a:solidFill>
                <a:latin typeface="Helvetica Neue"/>
                <a:ea typeface="Helvetica Neue"/>
                <a:cs typeface="Helvetica Neue"/>
                <a:sym typeface="Helvetica Neue"/>
              </a:rPr>
              <a:t>Grids</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58" name="Google Shape;158;p22"/>
          <p:cNvSpPr txBox="1"/>
          <p:nvPr/>
        </p:nvSpPr>
        <p:spPr>
          <a:xfrm>
            <a:off x="4194400" y="244626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PRÁCTICAS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59" name="Google Shape;159;p22"/>
          <p:cNvPicPr preferRelativeResize="0"/>
          <p:nvPr/>
        </p:nvPicPr>
        <p:blipFill rotWithShape="1">
          <a:blip r:embed="rId5">
            <a:alphaModFix/>
          </a:blip>
          <a:srcRect b="0" l="0" r="0" t="0"/>
          <a:stretch/>
        </p:blipFill>
        <p:spPr>
          <a:xfrm>
            <a:off x="3858604" y="2465690"/>
            <a:ext cx="365625" cy="365625"/>
          </a:xfrm>
          <a:prstGeom prst="rect">
            <a:avLst/>
          </a:prstGeom>
          <a:noFill/>
          <a:ln>
            <a:noFill/>
          </a:ln>
        </p:spPr>
      </p:pic>
      <p:sp>
        <p:nvSpPr>
          <p:cNvPr id="160" name="Google Shape;160;p22"/>
          <p:cNvSpPr txBox="1"/>
          <p:nvPr/>
        </p:nvSpPr>
        <p:spPr>
          <a:xfrm>
            <a:off x="6144625" y="1776350"/>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s" sz="1100" u="none" cap="none" strike="noStrike">
                <a:solidFill>
                  <a:schemeClr val="dk1"/>
                </a:solidFill>
                <a:latin typeface="Helvetica Neue"/>
                <a:ea typeface="Helvetica Neue"/>
                <a:cs typeface="Helvetica Neue"/>
                <a:sym typeface="Helvetica Neue"/>
              </a:rPr>
              <a:t>Grids </a:t>
            </a:r>
            <a:r>
              <a:rPr b="1" lang="es" sz="1100">
                <a:solidFill>
                  <a:schemeClr val="dk1"/>
                </a:solidFill>
                <a:latin typeface="Helvetica Neue"/>
                <a:ea typeface="Helvetica Neue"/>
                <a:cs typeface="Helvetica Neue"/>
                <a:sym typeface="Helvetica Neue"/>
              </a:rPr>
              <a:t>II</a:t>
            </a:r>
            <a:endParaRPr b="1" i="0" sz="11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61" name="Google Shape;161;p22"/>
          <p:cNvSpPr txBox="1"/>
          <p:nvPr/>
        </p:nvSpPr>
        <p:spPr>
          <a:xfrm>
            <a:off x="6556600" y="244626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PRÁCTICAS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62" name="Google Shape;162;p22"/>
          <p:cNvPicPr preferRelativeResize="0"/>
          <p:nvPr/>
        </p:nvPicPr>
        <p:blipFill rotWithShape="1">
          <a:blip r:embed="rId5">
            <a:alphaModFix/>
          </a:blip>
          <a:srcRect b="0" l="0" r="0" t="0"/>
          <a:stretch/>
        </p:blipFill>
        <p:spPr>
          <a:xfrm>
            <a:off x="6220802" y="2465690"/>
            <a:ext cx="365625" cy="365625"/>
          </a:xfrm>
          <a:prstGeom prst="rect">
            <a:avLst/>
          </a:prstGeom>
          <a:noFill/>
          <a:ln>
            <a:noFill/>
          </a:ln>
        </p:spPr>
      </p:pic>
      <p:pic>
        <p:nvPicPr>
          <p:cNvPr id="163" name="Google Shape;163;p22"/>
          <p:cNvPicPr preferRelativeResize="0"/>
          <p:nvPr/>
        </p:nvPicPr>
        <p:blipFill rotWithShape="1">
          <a:blip r:embed="rId6">
            <a:alphaModFix/>
          </a:blip>
          <a:srcRect b="0" l="0" r="0" t="0"/>
          <a:stretch/>
        </p:blipFill>
        <p:spPr>
          <a:xfrm>
            <a:off x="1420225" y="3020685"/>
            <a:ext cx="306000" cy="306000"/>
          </a:xfrm>
          <a:prstGeom prst="rect">
            <a:avLst/>
          </a:prstGeom>
          <a:noFill/>
          <a:ln>
            <a:noFill/>
          </a:ln>
        </p:spPr>
      </p:pic>
      <p:sp>
        <p:nvSpPr>
          <p:cNvPr id="164" name="Google Shape;164;p22"/>
          <p:cNvSpPr txBox="1"/>
          <p:nvPr/>
        </p:nvSpPr>
        <p:spPr>
          <a:xfrm>
            <a:off x="1743900" y="3001261"/>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s" sz="700" u="none" cap="none" strike="noStrike">
                <a:solidFill>
                  <a:srgbClr val="000000"/>
                </a:solidFill>
                <a:latin typeface="Helvetica Neue"/>
                <a:ea typeface="Helvetica Neue"/>
                <a:cs typeface="Helvetica Neue"/>
                <a:sym typeface="Helvetica Neue"/>
              </a:rPr>
              <a:t>PRIMERA ENTREGA DEL PROYECTO FINAL</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b="0" i="0" sz="7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68" name="Shape 168"/>
        <p:cNvGrpSpPr/>
        <p:nvPr/>
      </p:nvGrpSpPr>
      <p:grpSpPr>
        <a:xfrm>
          <a:off x="0" y="0"/>
          <a:ext cx="0" cy="0"/>
          <a:chOff x="0" y="0"/>
          <a:chExt cx="0" cy="0"/>
        </a:xfrm>
      </p:grpSpPr>
      <p:sp>
        <p:nvSpPr>
          <p:cNvPr id="169" name="Google Shape;169;p23"/>
          <p:cNvSpPr txBox="1"/>
          <p:nvPr/>
        </p:nvSpPr>
        <p:spPr>
          <a:xfrm>
            <a:off x="809538" y="1644375"/>
            <a:ext cx="75249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GUIÓN DE LA CLASE</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Accede al material complementario </a:t>
            </a:r>
            <a:r>
              <a:rPr b="0" i="0" lang="es" sz="1800" u="sng" cap="none" strike="noStrike">
                <a:solidFill>
                  <a:schemeClr val="hlink"/>
                </a:solidFill>
                <a:latin typeface="Helvetica Neue Light"/>
                <a:ea typeface="Helvetica Neue Light"/>
                <a:cs typeface="Helvetica Neue Light"/>
                <a:sym typeface="Helvetica Neue Light"/>
                <a:hlinkClick r:id="rId3"/>
              </a:rPr>
              <a:t>aquí</a:t>
            </a:r>
            <a:r>
              <a:rPr b="0" i="0" lang="es" sz="1800" u="none" cap="none" strike="noStrike">
                <a:solidFill>
                  <a:srgbClr val="000000"/>
                </a:solidFill>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70" name="Google Shape;170;p23"/>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pic>
        <p:nvPicPr>
          <p:cNvPr id="171" name="Google Shape;171;p23"/>
          <p:cNvPicPr preferRelativeResize="0"/>
          <p:nvPr/>
        </p:nvPicPr>
        <p:blipFill rotWithShape="1">
          <a:blip r:embed="rId5">
            <a:alphaModFix/>
          </a:blip>
          <a:srcRect b="0" l="0" r="0" t="0"/>
          <a:stretch/>
        </p:blipFill>
        <p:spPr>
          <a:xfrm>
            <a:off x="3978730" y="508902"/>
            <a:ext cx="1186525" cy="1186525"/>
          </a:xfrm>
          <a:prstGeom prst="rect">
            <a:avLst/>
          </a:prstGeom>
          <a:noFill/>
          <a:ln>
            <a:noFill/>
          </a:ln>
        </p:spPr>
      </p:pic>
      <p:pic>
        <p:nvPicPr>
          <p:cNvPr id="172" name="Google Shape;172;p23"/>
          <p:cNvPicPr preferRelativeResize="0"/>
          <p:nvPr/>
        </p:nvPicPr>
        <p:blipFill>
          <a:blip r:embed="rId6">
            <a:alphaModFix/>
          </a:blip>
          <a:stretch>
            <a:fillRect/>
          </a:stretch>
        </p:blipFill>
        <p:spPr>
          <a:xfrm>
            <a:off x="3342762" y="2703725"/>
            <a:ext cx="2458488" cy="1874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6" name="Shape 176"/>
        <p:cNvGrpSpPr/>
        <p:nvPr/>
      </p:nvGrpSpPr>
      <p:grpSpPr>
        <a:xfrm>
          <a:off x="0" y="0"/>
          <a:ext cx="0" cy="0"/>
          <a:chOff x="0" y="0"/>
          <a:chExt cx="0" cy="0"/>
        </a:xfrm>
      </p:grpSpPr>
      <p:sp>
        <p:nvSpPr>
          <p:cNvPr id="177" name="Google Shape;177;p24"/>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GRIDS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5"/>
          <p:cNvSpPr txBox="1"/>
          <p:nvPr/>
        </p:nvSpPr>
        <p:spPr>
          <a:xfrm>
            <a:off x="640050" y="1390125"/>
            <a:ext cx="7863900" cy="1674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lang="es" sz="1700">
                <a:solidFill>
                  <a:schemeClr val="dk1"/>
                </a:solidFill>
                <a:highlight>
                  <a:srgbClr val="FFFFFF"/>
                </a:highlight>
                <a:latin typeface="Helvetica Neue Light"/>
                <a:ea typeface="Helvetica Neue Light"/>
                <a:cs typeface="Helvetica Neue Light"/>
                <a:sym typeface="Helvetica Neue Light"/>
              </a:rPr>
              <a:t>👉</a:t>
            </a:r>
            <a:r>
              <a:rPr b="0" i="0" lang="es" sz="1800" u="none" cap="none" strike="noStrike">
                <a:solidFill>
                  <a:schemeClr val="dk1"/>
                </a:solidFill>
                <a:highlight>
                  <a:srgbClr val="FFFFFF"/>
                </a:highlight>
                <a:latin typeface="Helvetica Neue Light"/>
                <a:ea typeface="Helvetica Neue Light"/>
                <a:cs typeface="Helvetica Neue Light"/>
                <a:sym typeface="Helvetica Neue Light"/>
              </a:rPr>
              <a:t>CSS Grid es el sistema de maquetación más potente que hay disponible. Se trata de un sistema en 2D que permite definir filas y columnas (a diferencia de</a:t>
            </a:r>
            <a:r>
              <a:rPr lang="es" sz="1800">
                <a:solidFill>
                  <a:schemeClr val="dk1"/>
                </a:solidFill>
                <a:highlight>
                  <a:srgbClr val="FFFFFF"/>
                </a:highlight>
                <a:latin typeface="Helvetica Neue Light"/>
                <a:ea typeface="Helvetica Neue Light"/>
                <a:cs typeface="Helvetica Neue Light"/>
                <a:sym typeface="Helvetica Neue Light"/>
              </a:rPr>
              <a:t> </a:t>
            </a:r>
            <a:r>
              <a:rPr b="0" i="0" lang="es" sz="1800" u="none" cap="none" strike="noStrike">
                <a:solidFill>
                  <a:schemeClr val="dk1"/>
                </a:solidFill>
                <a:highlight>
                  <a:srgbClr val="FFFFFF"/>
                </a:highlight>
                <a:latin typeface="Helvetica Neue Light"/>
                <a:ea typeface="Helvetica Neue Light"/>
                <a:cs typeface="Helvetica Neue Light"/>
                <a:sym typeface="Helvetica Neue Light"/>
              </a:rPr>
              <a:t>Flexbox, el cual funciona en una única dimensión). </a:t>
            </a:r>
            <a:endParaRPr b="0" i="0" sz="18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18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rPr lang="es" sz="1800">
                <a:solidFill>
                  <a:schemeClr val="dk1"/>
                </a:solidFill>
                <a:highlight>
                  <a:schemeClr val="lt1"/>
                </a:highlight>
                <a:latin typeface="Helvetica Neue Light"/>
                <a:ea typeface="Helvetica Neue Light"/>
                <a:cs typeface="Helvetica Neue Light"/>
                <a:sym typeface="Helvetica Neue Light"/>
              </a:rPr>
              <a:t>👉</a:t>
            </a:r>
            <a:r>
              <a:rPr b="0" i="0" lang="es" sz="1800" u="none" cap="none" strike="noStrike">
                <a:solidFill>
                  <a:schemeClr val="dk1"/>
                </a:solidFill>
                <a:highlight>
                  <a:srgbClr val="FFFFFF"/>
                </a:highlight>
                <a:latin typeface="Helvetica Neue Light"/>
                <a:ea typeface="Helvetica Neue Light"/>
                <a:cs typeface="Helvetica Neue Light"/>
                <a:sym typeface="Helvetica Neue Light"/>
              </a:rPr>
              <a:t>El grid layout permite alinear elementos en columnas y filas. Sin embargo, son posibles más diseños con CSS grid que como lo eran con las tablas. </a:t>
            </a:r>
            <a:endParaRPr b="0" i="0" sz="18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18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rPr lang="es" sz="1800">
                <a:solidFill>
                  <a:schemeClr val="dk1"/>
                </a:solidFill>
                <a:highlight>
                  <a:schemeClr val="lt1"/>
                </a:highlight>
                <a:latin typeface="Helvetica Neue Light"/>
                <a:ea typeface="Helvetica Neue Light"/>
                <a:cs typeface="Helvetica Neue Light"/>
                <a:sym typeface="Helvetica Neue Light"/>
              </a:rPr>
              <a:t>👉</a:t>
            </a:r>
            <a:r>
              <a:rPr b="0" i="0" lang="es" sz="1800" u="none" cap="none" strike="noStrike">
                <a:solidFill>
                  <a:schemeClr val="dk1"/>
                </a:solidFill>
                <a:highlight>
                  <a:srgbClr val="FFFFFF"/>
                </a:highlight>
                <a:latin typeface="Helvetica Neue Light"/>
                <a:ea typeface="Helvetica Neue Light"/>
                <a:cs typeface="Helvetica Neue Light"/>
                <a:sym typeface="Helvetica Neue Light"/>
              </a:rPr>
              <a:t>Por ejemplo, los elementos secundarios de un contenedor de cuadrícula podrían posicionarse de manera que se solapen y se superpongan, similar a los elementos posicionados en CSS.</a:t>
            </a:r>
            <a:endParaRPr b="0" i="0" sz="18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18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b="0" i="0" sz="1800" u="none" cap="none" strike="noStrike">
              <a:solidFill>
                <a:schemeClr val="dk1"/>
              </a:solidFill>
              <a:highlight>
                <a:srgbClr val="FFFFFF"/>
              </a:highlight>
              <a:latin typeface="Helvetica Neue Light"/>
              <a:ea typeface="Helvetica Neue Light"/>
              <a:cs typeface="Helvetica Neue Light"/>
              <a:sym typeface="Helvetica Neue Light"/>
            </a:endParaRPr>
          </a:p>
        </p:txBody>
      </p:sp>
      <p:sp>
        <p:nvSpPr>
          <p:cNvPr id="183" name="Google Shape;183;p25"/>
          <p:cNvSpPr txBox="1"/>
          <p:nvPr/>
        </p:nvSpPr>
        <p:spPr>
          <a:xfrm>
            <a:off x="2735025" y="367900"/>
            <a:ext cx="6409200" cy="7242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s" sz="4500" u="none" cap="none" strike="noStrike">
                <a:solidFill>
                  <a:srgbClr val="000000"/>
                </a:solidFill>
                <a:latin typeface="Anton"/>
                <a:ea typeface="Anton"/>
                <a:cs typeface="Anton"/>
                <a:sym typeface="Anton"/>
              </a:rPr>
              <a:t>¿QUÉ ES GRIDS?</a:t>
            </a:r>
            <a:endParaRPr b="0" i="1" sz="4500" u="none" cap="none" strike="noStrike">
              <a:solidFill>
                <a:srgbClr val="000000"/>
              </a:solidFill>
              <a:latin typeface="Anton"/>
              <a:ea typeface="Anton"/>
              <a:cs typeface="Anton"/>
              <a:sym typeface="Anton"/>
            </a:endParaRPr>
          </a:p>
        </p:txBody>
      </p:sp>
      <p:pic>
        <p:nvPicPr>
          <p:cNvPr id="184" name="Google Shape;184;p25"/>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185" name="Google Shape;185;p25"/>
          <p:cNvSpPr/>
          <p:nvPr/>
        </p:nvSpPr>
        <p:spPr>
          <a:xfrm>
            <a:off x="2193275" y="225750"/>
            <a:ext cx="1032000" cy="1016100"/>
          </a:xfrm>
          <a:prstGeom prst="ellipse">
            <a:avLst/>
          </a:prstGeom>
          <a:solidFill>
            <a:srgbClr val="FEFEFE"/>
          </a:solidFill>
          <a:ln cap="flat" cmpd="sng" w="38100">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Font typeface="Arial"/>
              <a:buNone/>
            </a:pPr>
            <a:r>
              <a:rPr lang="es" sz="3200">
                <a:latin typeface="Helvetica Neue Light"/>
                <a:ea typeface="Helvetica Neue Light"/>
                <a:cs typeface="Helvetica Neue Light"/>
                <a:sym typeface="Helvetica Neue Light"/>
              </a:rPr>
              <a:t>📌</a:t>
            </a:r>
            <a:endParaRPr sz="2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26"/>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pic>
        <p:nvPicPr>
          <p:cNvPr id="191" name="Google Shape;191;p26"/>
          <p:cNvPicPr preferRelativeResize="0"/>
          <p:nvPr/>
        </p:nvPicPr>
        <p:blipFill rotWithShape="1">
          <a:blip r:embed="rId4">
            <a:alphaModFix/>
          </a:blip>
          <a:srcRect b="0" l="0" r="0" t="0"/>
          <a:stretch/>
        </p:blipFill>
        <p:spPr>
          <a:xfrm>
            <a:off x="2029037" y="121025"/>
            <a:ext cx="5085925" cy="3887675"/>
          </a:xfrm>
          <a:prstGeom prst="rect">
            <a:avLst/>
          </a:prstGeom>
          <a:noFill/>
          <a:ln>
            <a:noFill/>
          </a:ln>
        </p:spPr>
      </p:pic>
      <p:sp>
        <p:nvSpPr>
          <p:cNvPr id="192" name="Google Shape;192;p26"/>
          <p:cNvSpPr txBox="1"/>
          <p:nvPr/>
        </p:nvSpPr>
        <p:spPr>
          <a:xfrm>
            <a:off x="247800" y="4008688"/>
            <a:ext cx="8648400" cy="3000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es" sz="1400" u="none" cap="none" strike="noStrike">
                <a:solidFill>
                  <a:schemeClr val="dk1"/>
                </a:solidFill>
                <a:highlight>
                  <a:schemeClr val="lt1"/>
                </a:highlight>
                <a:latin typeface="Helvetica Neue Light"/>
                <a:ea typeface="Helvetica Neue Light"/>
                <a:cs typeface="Helvetica Neue Light"/>
                <a:sym typeface="Helvetica Neue Light"/>
              </a:rPr>
              <a:t>El CSS grid se puede utilizar para lograr muchos diseños diferentes. </a:t>
            </a:r>
            <a:r>
              <a:rPr b="1" i="0" lang="es" sz="1400" u="none" cap="none" strike="noStrike">
                <a:solidFill>
                  <a:schemeClr val="dk1"/>
                </a:solidFill>
                <a:latin typeface="Helvetica Neue"/>
                <a:ea typeface="Helvetica Neue"/>
                <a:cs typeface="Helvetica Neue"/>
                <a:sym typeface="Helvetica Neue"/>
              </a:rPr>
              <a:t>Se destaca por dividir una página en regiones principales, o definir la relación en términos de tamaño, posición y capas, entre partes de un control.</a:t>
            </a:r>
            <a:br>
              <a:rPr b="1" i="0" lang="es" sz="1400" u="none" cap="none" strike="noStrike">
                <a:solidFill>
                  <a:schemeClr val="dk1"/>
                </a:solidFill>
                <a:latin typeface="Helvetica Neue"/>
                <a:ea typeface="Helvetica Neue"/>
                <a:cs typeface="Helvetica Neue"/>
                <a:sym typeface="Helvetica Neue"/>
              </a:rPr>
            </a:br>
            <a:endParaRPr b="1" i="0" sz="1400" u="none" cap="none" strike="noStrike">
              <a:solidFill>
                <a:schemeClr val="dk1"/>
              </a:solidFill>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27"/>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198" name="Google Shape;198;p27"/>
          <p:cNvSpPr txBox="1"/>
          <p:nvPr/>
        </p:nvSpPr>
        <p:spPr>
          <a:xfrm>
            <a:off x="3857625" y="246475"/>
            <a:ext cx="50622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4000" u="none" cap="none" strike="noStrike">
                <a:solidFill>
                  <a:schemeClr val="dk1"/>
                </a:solidFill>
                <a:latin typeface="Anton"/>
                <a:ea typeface="Anton"/>
                <a:cs typeface="Anton"/>
                <a:sym typeface="Anton"/>
              </a:rPr>
              <a:t>IMPLEMENTAR GRIDS</a:t>
            </a:r>
            <a:endParaRPr b="0" i="1" sz="4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199" name="Google Shape;199;p27"/>
          <p:cNvSpPr txBox="1"/>
          <p:nvPr/>
        </p:nvSpPr>
        <p:spPr>
          <a:xfrm>
            <a:off x="4322250" y="1336525"/>
            <a:ext cx="4432200" cy="3323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¿Position? ¿Float? ¿Elementos de Bloque? ¿Elementos de líneas?</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¿Es suficiente crear un layout/estructuras para páginas web actuales?</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Y… ¿Flexbox?</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rPr b="1" i="0" lang="es" sz="1800" u="none" cap="none" strike="noStrike">
                <a:solidFill>
                  <a:schemeClr val="dk1"/>
                </a:solidFill>
                <a:latin typeface="Helvetica Neue"/>
                <a:ea typeface="Helvetica Neue"/>
                <a:cs typeface="Helvetica Neue"/>
                <a:sym typeface="Helvetica Neue"/>
              </a:rPr>
              <a:t>¿Necesitaremos algo más potente para estructuras web?</a:t>
            </a:r>
            <a:endParaRPr b="1" i="0" sz="1800" u="none" cap="none" strike="noStrike">
              <a:solidFill>
                <a:schemeClr val="dk1"/>
              </a:solidFill>
              <a:latin typeface="Helvetica Neue"/>
              <a:ea typeface="Helvetica Neue"/>
              <a:cs typeface="Helvetica Neue"/>
              <a:sym typeface="Helvetica Neue"/>
            </a:endParaRPr>
          </a:p>
        </p:txBody>
      </p:sp>
      <p:pic>
        <p:nvPicPr>
          <p:cNvPr id="200" name="Google Shape;200;p27"/>
          <p:cNvPicPr preferRelativeResize="0"/>
          <p:nvPr/>
        </p:nvPicPr>
        <p:blipFill rotWithShape="1">
          <a:blip r:embed="rId4">
            <a:alphaModFix/>
          </a:blip>
          <a:srcRect b="0" l="0" r="0" t="0"/>
          <a:stretch/>
        </p:blipFill>
        <p:spPr>
          <a:xfrm>
            <a:off x="0" y="2"/>
            <a:ext cx="3857625"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8"/>
          <p:cNvSpPr txBox="1"/>
          <p:nvPr/>
        </p:nvSpPr>
        <p:spPr>
          <a:xfrm>
            <a:off x="137550" y="3386750"/>
            <a:ext cx="8868900" cy="1099200"/>
          </a:xfrm>
          <a:prstGeom prst="rect">
            <a:avLst/>
          </a:prstGeom>
          <a:noFill/>
          <a:ln cap="flat" cmpd="sng" w="28575">
            <a:solidFill>
              <a:srgbClr val="E0FF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Muchos frameworks y librerías utilizan un sistema grid, donde definen una cuadrícula determinada, y cambiando los nombres de las clases de los elementos HTML es posible trabajar muchos atributos.</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206" name="Google Shape;206;p28"/>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207" name="Google Shape;207;p28"/>
          <p:cNvSpPr txBox="1"/>
          <p:nvPr/>
        </p:nvSpPr>
        <p:spPr>
          <a:xfrm>
            <a:off x="643801" y="31020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4000" u="none" cap="none" strike="noStrike">
                <a:solidFill>
                  <a:schemeClr val="dk1"/>
                </a:solidFill>
                <a:latin typeface="Anton"/>
                <a:ea typeface="Anton"/>
                <a:cs typeface="Anton"/>
                <a:sym typeface="Anton"/>
              </a:rPr>
              <a:t>IMPLEMENTAR GRIDS</a:t>
            </a:r>
            <a:endParaRPr b="0" i="1" sz="4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208" name="Google Shape;208;p28"/>
          <p:cNvSpPr txBox="1"/>
          <p:nvPr/>
        </p:nvSpPr>
        <p:spPr>
          <a:xfrm>
            <a:off x="2450125" y="1589575"/>
            <a:ext cx="6284700" cy="13107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Los complementos vistos anteriormente suelen ser insuficientes, o a veces un poco complejos para crear un layout/estructuras para páginas web actuales.</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p:txBody>
      </p:sp>
      <p:sp>
        <p:nvSpPr>
          <p:cNvPr id="209" name="Google Shape;209;p28"/>
          <p:cNvSpPr txBox="1"/>
          <p:nvPr/>
        </p:nvSpPr>
        <p:spPr>
          <a:xfrm>
            <a:off x="643800" y="1589575"/>
            <a:ext cx="1608000" cy="12216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7200"/>
              <a:buFont typeface="Arial"/>
              <a:buNone/>
            </a:pPr>
            <a:r>
              <a:rPr b="1" i="0" lang="es" sz="7200" u="none" cap="none" strike="noStrike">
                <a:solidFill>
                  <a:schemeClr val="dk1"/>
                </a:solidFill>
                <a:latin typeface="Anton"/>
                <a:ea typeface="Anton"/>
                <a:cs typeface="Anton"/>
                <a:sym typeface="Anton"/>
              </a:rPr>
              <a:t>¡SI! </a:t>
            </a:r>
            <a:endParaRPr b="1" i="0" sz="7200" u="none" cap="none" strike="noStrike">
              <a:solidFill>
                <a:schemeClr val="dk1"/>
              </a:solidFill>
              <a:latin typeface="Anton"/>
              <a:ea typeface="Anton"/>
              <a:cs typeface="Anton"/>
              <a:sym typeface="Anton"/>
            </a:endParaRPr>
          </a:p>
        </p:txBody>
      </p:sp>
      <p:sp>
        <p:nvSpPr>
          <p:cNvPr id="210" name="Google Shape;210;p28"/>
          <p:cNvSpPr txBox="1"/>
          <p:nvPr/>
        </p:nvSpPr>
        <p:spPr>
          <a:xfrm>
            <a:off x="73500" y="2759150"/>
            <a:ext cx="8997000" cy="567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i="0" lang="es" sz="1800" u="none" cap="none" strike="noStrike">
                <a:solidFill>
                  <a:schemeClr val="dk1"/>
                </a:solidFill>
                <a:highlight>
                  <a:srgbClr val="E0FF00"/>
                </a:highlight>
                <a:latin typeface="Helvetica Neue Light"/>
                <a:ea typeface="Helvetica Neue Light"/>
                <a:cs typeface="Helvetica Neue Light"/>
                <a:sym typeface="Helvetica Neue Light"/>
              </a:rPr>
              <a:t>Flexbox fue una gran mejora, pero está orientado a estructuras de una sola dimensión.</a:t>
            </a:r>
            <a:endParaRPr i="0" sz="1800" u="none" cap="none" strike="noStrike">
              <a:solidFill>
                <a:schemeClr val="dk1"/>
              </a:solidFill>
              <a:highlight>
                <a:srgbClr val="E0FF00"/>
              </a:highlight>
              <a:latin typeface="Helvetica Neue Light"/>
              <a:ea typeface="Helvetica Neue Light"/>
              <a:cs typeface="Helvetica Neue Light"/>
              <a:sym typeface="Helvetica Neue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29"/>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216" name="Google Shape;216;p29"/>
          <p:cNvSpPr txBox="1"/>
          <p:nvPr/>
        </p:nvSpPr>
        <p:spPr>
          <a:xfrm>
            <a:off x="2612575" y="358200"/>
            <a:ext cx="6531300" cy="6978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4000" u="none" cap="none" strike="noStrike">
                <a:solidFill>
                  <a:schemeClr val="dk1"/>
                </a:solidFill>
                <a:latin typeface="Anton"/>
                <a:ea typeface="Anton"/>
                <a:cs typeface="Anton"/>
                <a:sym typeface="Anton"/>
              </a:rPr>
              <a:t>¿POR QUÉ GRIDS?</a:t>
            </a:r>
            <a:endParaRPr b="0" i="1" sz="4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217" name="Google Shape;217;p29"/>
          <p:cNvSpPr txBox="1"/>
          <p:nvPr/>
        </p:nvSpPr>
        <p:spPr>
          <a:xfrm>
            <a:off x="643800" y="1565125"/>
            <a:ext cx="7856400" cy="30000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None/>
            </a:pPr>
            <a:r>
              <a:rPr b="1" lang="es" sz="1800">
                <a:solidFill>
                  <a:schemeClr val="dk1"/>
                </a:solidFill>
                <a:latin typeface="Helvetica Neue"/>
                <a:ea typeface="Helvetica Neue"/>
                <a:cs typeface="Helvetica Neue"/>
                <a:sym typeface="Helvetica Neue"/>
              </a:rPr>
              <a:t>👉 </a:t>
            </a:r>
            <a:r>
              <a:rPr b="1" i="0" lang="es" sz="1800" u="none" cap="none" strike="noStrike">
                <a:solidFill>
                  <a:schemeClr val="dk1"/>
                </a:solidFill>
                <a:latin typeface="Helvetica Neue"/>
                <a:ea typeface="Helvetica Neue"/>
                <a:cs typeface="Helvetica Neue"/>
                <a:sym typeface="Helvetica Neue"/>
              </a:rPr>
              <a:t>Grid CSS surge de la necesidad de algo más potente</a:t>
            </a:r>
            <a:r>
              <a:rPr b="0" i="0" lang="es" sz="1800" u="none" cap="none" strike="noStrike">
                <a:solidFill>
                  <a:schemeClr val="dk1"/>
                </a:solidFill>
                <a:latin typeface="Helvetica Neue Light"/>
                <a:ea typeface="Helvetica Neue Light"/>
                <a:cs typeface="Helvetica Neue Light"/>
                <a:sym typeface="Helvetica Neue Light"/>
              </a:rPr>
              <a:t>, y toma las ventajas del sistema Flexbox, sumándole muchas mejoras y características que permiten crear muy </a:t>
            </a:r>
            <a:r>
              <a:rPr b="1" i="0" lang="es" sz="1800" u="none" cap="none" strike="noStrike">
                <a:solidFill>
                  <a:schemeClr val="dk1"/>
                </a:solidFill>
                <a:latin typeface="Helvetica Neue"/>
                <a:ea typeface="Helvetica Neue"/>
                <a:cs typeface="Helvetica Neue"/>
                <a:sym typeface="Helvetica Neue"/>
              </a:rPr>
              <a:t>rápido</a:t>
            </a:r>
            <a:r>
              <a:rPr b="0" i="0" lang="es" sz="1800" u="none" cap="none" strike="noStrike">
                <a:solidFill>
                  <a:schemeClr val="dk1"/>
                </a:solidFill>
                <a:latin typeface="Helvetica Neue Light"/>
                <a:ea typeface="Helvetica Neue Light"/>
                <a:cs typeface="Helvetica Neue Light"/>
                <a:sym typeface="Helvetica Neue Light"/>
              </a:rPr>
              <a:t> cuadrículas sencillas y potentes.</a:t>
            </a:r>
            <a:br>
              <a:rPr b="0" i="0" lang="es" sz="1800" u="none" cap="none" strike="noStrike">
                <a:solidFill>
                  <a:schemeClr val="dk1"/>
                </a:solidFill>
                <a:latin typeface="Helvetica Neue Light"/>
                <a:ea typeface="Helvetica Neue Light"/>
                <a:cs typeface="Helvetica Neue Light"/>
                <a:sym typeface="Helvetica Neue Light"/>
              </a:rPr>
            </a:br>
            <a:endParaRPr b="0" i="0" sz="18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0"/>
              </a:spcAft>
              <a:buNone/>
            </a:pPr>
            <a:r>
              <a:rPr b="1" lang="es" sz="1800">
                <a:solidFill>
                  <a:schemeClr val="dk1"/>
                </a:solidFill>
                <a:latin typeface="Helvetica Neue"/>
                <a:ea typeface="Helvetica Neue"/>
                <a:cs typeface="Helvetica Neue"/>
                <a:sym typeface="Helvetica Neue"/>
              </a:rPr>
              <a:t>👉 </a:t>
            </a:r>
            <a:r>
              <a:rPr b="0" i="0" lang="es" sz="1800" u="none" cap="none" strike="noStrike">
                <a:solidFill>
                  <a:schemeClr val="dk1"/>
                </a:solidFill>
                <a:latin typeface="Helvetica Neue Light"/>
                <a:ea typeface="Helvetica Neue Light"/>
                <a:cs typeface="Helvetica Neue Light"/>
                <a:sym typeface="Helvetica Neue Light"/>
              </a:rPr>
              <a:t>Grid toma la filosofía y </a:t>
            </a:r>
            <a:r>
              <a:rPr b="1" lang="es" sz="1800" u="none" cap="none" strike="noStrike">
                <a:solidFill>
                  <a:schemeClr val="dk1"/>
                </a:solidFill>
                <a:latin typeface="Helvetica Neue"/>
                <a:ea typeface="Helvetica Neue"/>
                <a:cs typeface="Helvetica Neue"/>
                <a:sym typeface="Helvetica Neue"/>
              </a:rPr>
              <a:t>la base del sistema Flexbox</a:t>
            </a:r>
            <a:r>
              <a:rPr b="0" i="0" lang="es" sz="1800" u="none" cap="none" strike="noStrike">
                <a:solidFill>
                  <a:schemeClr val="dk1"/>
                </a:solidFill>
                <a:latin typeface="Helvetica Neue Light"/>
                <a:ea typeface="Helvetica Neue Light"/>
                <a:cs typeface="Helvetica Neue Light"/>
                <a:sym typeface="Helvetica Neue Light"/>
              </a:rPr>
              <a:t>. Esto no significa que lo reemplaza, sino que </a:t>
            </a:r>
            <a:r>
              <a:rPr b="1" i="0" lang="es" sz="1800" u="none" cap="none" strike="noStrike">
                <a:solidFill>
                  <a:schemeClr val="dk1"/>
                </a:solidFill>
                <a:latin typeface="Helvetica Neue"/>
                <a:ea typeface="Helvetica Neue"/>
                <a:cs typeface="Helvetica Neue"/>
                <a:sym typeface="Helvetica Neue"/>
              </a:rPr>
              <a:t>pueden convivir</a:t>
            </a:r>
            <a:r>
              <a:rPr b="0" i="0" lang="es" sz="1800" u="none" cap="none" strike="noStrike">
                <a:solidFill>
                  <a:schemeClr val="dk1"/>
                </a:solidFill>
                <a:latin typeface="Helvetica Neue Light"/>
                <a:ea typeface="Helvetica Neue Light"/>
                <a:cs typeface="Helvetica Neue Light"/>
                <a:sym typeface="Helvetica Neue Light"/>
              </a:rPr>
              <a:t>.</a:t>
            </a:r>
            <a:br>
              <a:rPr b="0" i="0" lang="es" sz="1800" u="none" cap="none" strike="noStrike">
                <a:solidFill>
                  <a:schemeClr val="dk1"/>
                </a:solidFill>
                <a:latin typeface="Helvetica Neue Light"/>
                <a:ea typeface="Helvetica Neue Light"/>
                <a:cs typeface="Helvetica Neue Light"/>
                <a:sym typeface="Helvetica Neue Light"/>
              </a:rPr>
            </a:br>
            <a:endParaRPr b="0" i="0" sz="1800" u="none" cap="none" strike="noStrike">
              <a:solidFill>
                <a:schemeClr val="dk1"/>
              </a:solidFill>
              <a:latin typeface="Helvetica Neue Light"/>
              <a:ea typeface="Helvetica Neue Light"/>
              <a:cs typeface="Helvetica Neue Light"/>
              <a:sym typeface="Helvetica Neue Light"/>
            </a:endParaRPr>
          </a:p>
          <a:p>
            <a:pPr indent="457200" lvl="0" marL="914400" marR="0" rtl="0" algn="l">
              <a:lnSpc>
                <a:spcPct val="115000"/>
              </a:lnSpc>
              <a:spcBef>
                <a:spcPts val="0"/>
              </a:spcBef>
              <a:spcAft>
                <a:spcPts val="0"/>
              </a:spcAft>
              <a:buNone/>
            </a:pPr>
            <a:r>
              <a:rPr b="0" i="0" lang="es" sz="1800" u="none" cap="none" strike="noStrike">
                <a:solidFill>
                  <a:schemeClr val="dk1"/>
                </a:solidFill>
                <a:highlight>
                  <a:srgbClr val="A6FFCA"/>
                </a:highlight>
                <a:latin typeface="Helvetica Neue Light"/>
                <a:ea typeface="Helvetica Neue Light"/>
                <a:cs typeface="Helvetica Neue Light"/>
                <a:sym typeface="Helvetica Neue Light"/>
              </a:rPr>
              <a:t>Está pensado para estructuras grandes y complejas.</a:t>
            </a:r>
            <a:br>
              <a:rPr b="0" i="0" lang="es" sz="1800" u="none" cap="none" strike="noStrike">
                <a:solidFill>
                  <a:schemeClr val="dk1"/>
                </a:solidFill>
                <a:highlight>
                  <a:srgbClr val="A6FFCA"/>
                </a:highlight>
                <a:latin typeface="Helvetica Neue Light"/>
                <a:ea typeface="Helvetica Neue Light"/>
                <a:cs typeface="Helvetica Neue Light"/>
                <a:sym typeface="Helvetica Neue Light"/>
              </a:rPr>
            </a:br>
            <a:endParaRPr b="0" i="0" sz="1800" u="none" cap="none" strike="noStrike">
              <a:solidFill>
                <a:schemeClr val="dk1"/>
              </a:solidFill>
              <a:highlight>
                <a:srgbClr val="A6FFCA"/>
              </a:highlight>
              <a:latin typeface="Helvetica Neue Light"/>
              <a:ea typeface="Helvetica Neue Light"/>
              <a:cs typeface="Helvetica Neue Light"/>
              <a:sym typeface="Helvetica Neue Light"/>
            </a:endParaRPr>
          </a:p>
        </p:txBody>
      </p:sp>
      <p:sp>
        <p:nvSpPr>
          <p:cNvPr id="218" name="Google Shape;218;p29"/>
          <p:cNvSpPr/>
          <p:nvPr/>
        </p:nvSpPr>
        <p:spPr>
          <a:xfrm>
            <a:off x="2193275" y="225750"/>
            <a:ext cx="1032000" cy="1016100"/>
          </a:xfrm>
          <a:prstGeom prst="ellipse">
            <a:avLst/>
          </a:prstGeom>
          <a:solidFill>
            <a:srgbClr val="FEFEFE"/>
          </a:solidFill>
          <a:ln cap="flat" cmpd="sng" w="38100">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Font typeface="Arial"/>
              <a:buNone/>
            </a:pPr>
            <a:r>
              <a:rPr lang="es" sz="3200">
                <a:latin typeface="Helvetica Neue Light"/>
                <a:ea typeface="Helvetica Neue Light"/>
                <a:cs typeface="Helvetica Neue Light"/>
                <a:sym typeface="Helvetica Neue Light"/>
              </a:rPr>
              <a:t>🔍</a:t>
            </a:r>
            <a:endParaRPr sz="2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30"/>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224" name="Google Shape;224;p30"/>
          <p:cNvSpPr txBox="1"/>
          <p:nvPr/>
        </p:nvSpPr>
        <p:spPr>
          <a:xfrm>
            <a:off x="643800" y="276375"/>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s" sz="4000" u="none" cap="none" strike="noStrike">
                <a:solidFill>
                  <a:schemeClr val="dk1"/>
                </a:solidFill>
                <a:latin typeface="Anton"/>
                <a:ea typeface="Anton"/>
                <a:cs typeface="Anton"/>
                <a:sym typeface="Anton"/>
              </a:rPr>
              <a:t>DIFERENCIA ENTRE FLEXBOX Y GRIDS</a:t>
            </a:r>
            <a:endParaRPr b="0" i="1" sz="3800" u="none" cap="none" strike="noStrike">
              <a:solidFill>
                <a:schemeClr val="dk1"/>
              </a:solidFill>
              <a:latin typeface="Anton"/>
              <a:ea typeface="Anton"/>
              <a:cs typeface="Anton"/>
              <a:sym typeface="Anton"/>
            </a:endParaRPr>
          </a:p>
        </p:txBody>
      </p:sp>
      <p:sp>
        <p:nvSpPr>
          <p:cNvPr id="225" name="Google Shape;225;p30"/>
          <p:cNvSpPr txBox="1"/>
          <p:nvPr/>
        </p:nvSpPr>
        <p:spPr>
          <a:xfrm>
            <a:off x="1699838" y="1227125"/>
            <a:ext cx="1787100" cy="33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Helvetica Neue"/>
                <a:ea typeface="Helvetica Neue"/>
                <a:cs typeface="Helvetica Neue"/>
                <a:sym typeface="Helvetica Neue"/>
              </a:rPr>
              <a:t>Flexbox</a:t>
            </a:r>
            <a:endParaRPr b="1" i="0" sz="1400" u="none" cap="none" strike="noStrike">
              <a:solidFill>
                <a:srgbClr val="000000"/>
              </a:solidFill>
              <a:latin typeface="Helvetica Neue"/>
              <a:ea typeface="Helvetica Neue"/>
              <a:cs typeface="Helvetica Neue"/>
              <a:sym typeface="Helvetica Neue"/>
            </a:endParaRPr>
          </a:p>
        </p:txBody>
      </p:sp>
      <p:sp>
        <p:nvSpPr>
          <p:cNvPr id="226" name="Google Shape;226;p30"/>
          <p:cNvSpPr txBox="1"/>
          <p:nvPr/>
        </p:nvSpPr>
        <p:spPr>
          <a:xfrm>
            <a:off x="5612425" y="1227125"/>
            <a:ext cx="1787100" cy="33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 sz="1400" u="none" cap="none" strike="noStrike">
                <a:solidFill>
                  <a:srgbClr val="000000"/>
                </a:solidFill>
                <a:latin typeface="Helvetica Neue"/>
                <a:ea typeface="Helvetica Neue"/>
                <a:cs typeface="Helvetica Neue"/>
                <a:sym typeface="Helvetica Neue"/>
              </a:rPr>
              <a:t>Grids</a:t>
            </a:r>
            <a:endParaRPr b="1" i="0" sz="1400" u="none" cap="none" strike="noStrike">
              <a:solidFill>
                <a:srgbClr val="000000"/>
              </a:solidFill>
              <a:latin typeface="Helvetica Neue"/>
              <a:ea typeface="Helvetica Neue"/>
              <a:cs typeface="Helvetica Neue"/>
              <a:sym typeface="Helvetica Neue"/>
            </a:endParaRPr>
          </a:p>
        </p:txBody>
      </p:sp>
      <p:pic>
        <p:nvPicPr>
          <p:cNvPr id="227" name="Google Shape;227;p30"/>
          <p:cNvPicPr preferRelativeResize="0"/>
          <p:nvPr/>
        </p:nvPicPr>
        <p:blipFill rotWithShape="1">
          <a:blip r:embed="rId4">
            <a:alphaModFix/>
          </a:blip>
          <a:srcRect b="0" l="55019" r="0" t="0"/>
          <a:stretch/>
        </p:blipFill>
        <p:spPr>
          <a:xfrm>
            <a:off x="873191" y="1641827"/>
            <a:ext cx="3440425" cy="2257425"/>
          </a:xfrm>
          <a:prstGeom prst="rect">
            <a:avLst/>
          </a:prstGeom>
          <a:noFill/>
          <a:ln>
            <a:noFill/>
          </a:ln>
        </p:spPr>
      </p:pic>
      <p:pic>
        <p:nvPicPr>
          <p:cNvPr id="228" name="Google Shape;228;p30"/>
          <p:cNvPicPr preferRelativeResize="0"/>
          <p:nvPr/>
        </p:nvPicPr>
        <p:blipFill rotWithShape="1">
          <a:blip r:embed="rId4">
            <a:alphaModFix/>
          </a:blip>
          <a:srcRect b="0" l="0" r="56310" t="0"/>
          <a:stretch/>
        </p:blipFill>
        <p:spPr>
          <a:xfrm>
            <a:off x="4835174" y="1600588"/>
            <a:ext cx="3341600" cy="2257425"/>
          </a:xfrm>
          <a:prstGeom prst="rect">
            <a:avLst/>
          </a:prstGeom>
          <a:noFill/>
          <a:ln>
            <a:noFill/>
          </a:ln>
        </p:spPr>
      </p:pic>
      <p:sp>
        <p:nvSpPr>
          <p:cNvPr id="229" name="Google Shape;229;p30"/>
          <p:cNvSpPr txBox="1"/>
          <p:nvPr/>
        </p:nvSpPr>
        <p:spPr>
          <a:xfrm>
            <a:off x="0" y="4111525"/>
            <a:ext cx="9144000" cy="4527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Ambos son mucho más potentes que cualquier técnica que haya existido antes.</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230" name="Google Shape;230;p30"/>
          <p:cNvSpPr/>
          <p:nvPr/>
        </p:nvSpPr>
        <p:spPr>
          <a:xfrm>
            <a:off x="746300" y="1274624"/>
            <a:ext cx="3694200" cy="2624700"/>
          </a:xfrm>
          <a:prstGeom prst="roundRect">
            <a:avLst>
              <a:gd fmla="val 16667" name="adj"/>
            </a:avLst>
          </a:prstGeom>
          <a:noFill/>
          <a:ln cap="flat" cmpd="sng" w="38100">
            <a:solidFill>
              <a:srgbClr val="A6FF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0"/>
          <p:cNvSpPr/>
          <p:nvPr/>
        </p:nvSpPr>
        <p:spPr>
          <a:xfrm>
            <a:off x="4613450" y="1274624"/>
            <a:ext cx="3694200" cy="2624700"/>
          </a:xfrm>
          <a:prstGeom prst="roundRect">
            <a:avLst>
              <a:gd fmla="val 16667" name="adj"/>
            </a:avLst>
          </a:prstGeom>
          <a:noFill/>
          <a:ln cap="flat" cmpd="sng" w="38100">
            <a:solidFill>
              <a:srgbClr val="A6FF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31"/>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237" name="Google Shape;237;p31"/>
          <p:cNvSpPr txBox="1"/>
          <p:nvPr/>
        </p:nvSpPr>
        <p:spPr>
          <a:xfrm>
            <a:off x="560675" y="262675"/>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s" sz="4000" u="none" cap="none" strike="noStrike">
                <a:solidFill>
                  <a:schemeClr val="dk1"/>
                </a:solidFill>
                <a:latin typeface="Anton"/>
                <a:ea typeface="Anton"/>
                <a:cs typeface="Anton"/>
                <a:sym typeface="Anton"/>
              </a:rPr>
              <a:t>DIFERENCIA ENTRE FLEXBOX Y GRIDS</a:t>
            </a:r>
            <a:endParaRPr b="0" i="1" sz="3800" u="none" cap="none" strike="noStrike">
              <a:solidFill>
                <a:schemeClr val="dk1"/>
              </a:solidFill>
              <a:latin typeface="Anton"/>
              <a:ea typeface="Anton"/>
              <a:cs typeface="Anton"/>
              <a:sym typeface="Anton"/>
            </a:endParaRPr>
          </a:p>
        </p:txBody>
      </p:sp>
      <p:pic>
        <p:nvPicPr>
          <p:cNvPr id="238" name="Google Shape;238;p31"/>
          <p:cNvPicPr preferRelativeResize="0"/>
          <p:nvPr/>
        </p:nvPicPr>
        <p:blipFill rotWithShape="1">
          <a:blip r:embed="rId4">
            <a:alphaModFix/>
          </a:blip>
          <a:srcRect b="0" l="0" r="0" t="0"/>
          <a:stretch/>
        </p:blipFill>
        <p:spPr>
          <a:xfrm>
            <a:off x="1666000" y="1458950"/>
            <a:ext cx="5645750" cy="2845550"/>
          </a:xfrm>
          <a:prstGeom prst="rect">
            <a:avLst/>
          </a:prstGeom>
          <a:noFill/>
          <a:ln>
            <a:noFill/>
          </a:ln>
        </p:spPr>
      </p:pic>
      <p:sp>
        <p:nvSpPr>
          <p:cNvPr id="239" name="Google Shape;239;p31"/>
          <p:cNvSpPr txBox="1"/>
          <p:nvPr/>
        </p:nvSpPr>
        <p:spPr>
          <a:xfrm>
            <a:off x="1785950" y="4347600"/>
            <a:ext cx="2249100" cy="53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s" sz="1800">
                <a:solidFill>
                  <a:schemeClr val="dk1"/>
                </a:solidFill>
                <a:latin typeface="Helvetica Neue"/>
                <a:ea typeface="Helvetica Neue"/>
                <a:cs typeface="Helvetica Neue"/>
                <a:sym typeface="Helvetica Neue"/>
              </a:rPr>
              <a:t>UNIDIMENSIONAL</a:t>
            </a:r>
            <a:endParaRPr b="1" i="0" sz="1800" u="none" cap="none" strike="noStrike">
              <a:solidFill>
                <a:srgbClr val="000000"/>
              </a:solidFill>
              <a:latin typeface="Helvetica Neue"/>
              <a:ea typeface="Helvetica Neue"/>
              <a:cs typeface="Helvetica Neue"/>
              <a:sym typeface="Helvetica Neue"/>
            </a:endParaRPr>
          </a:p>
        </p:txBody>
      </p:sp>
      <p:sp>
        <p:nvSpPr>
          <p:cNvPr id="240" name="Google Shape;240;p31"/>
          <p:cNvSpPr txBox="1"/>
          <p:nvPr/>
        </p:nvSpPr>
        <p:spPr>
          <a:xfrm>
            <a:off x="4936163" y="4347600"/>
            <a:ext cx="2063700" cy="53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s" sz="1800">
                <a:solidFill>
                  <a:schemeClr val="dk1"/>
                </a:solidFill>
                <a:latin typeface="Helvetica Neue"/>
                <a:ea typeface="Helvetica Neue"/>
                <a:cs typeface="Helvetica Neue"/>
                <a:sym typeface="Helvetica Neue"/>
              </a:rPr>
              <a:t>BIDIMENSIONAL</a:t>
            </a:r>
            <a:endParaRPr b="1" i="0" sz="1800" u="none" cap="none" strike="noStrike">
              <a:solidFill>
                <a:srgbClr val="000000"/>
              </a:solidFill>
              <a:latin typeface="Helvetica Neue"/>
              <a:ea typeface="Helvetica Neue"/>
              <a:cs typeface="Helvetica Neue"/>
              <a:sym typeface="Helvetica Neue"/>
            </a:endParaRPr>
          </a:p>
        </p:txBody>
      </p:sp>
      <p:sp>
        <p:nvSpPr>
          <p:cNvPr id="241" name="Google Shape;241;p31"/>
          <p:cNvSpPr/>
          <p:nvPr/>
        </p:nvSpPr>
        <p:spPr>
          <a:xfrm>
            <a:off x="1357325" y="1255200"/>
            <a:ext cx="3010800" cy="3092400"/>
          </a:xfrm>
          <a:prstGeom prst="roundRect">
            <a:avLst>
              <a:gd fmla="val 16667" name="adj"/>
            </a:avLst>
          </a:prstGeom>
          <a:noFill/>
          <a:ln cap="flat" cmpd="sng" w="38100">
            <a:solidFill>
              <a:srgbClr val="A6FF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1"/>
          <p:cNvSpPr/>
          <p:nvPr/>
        </p:nvSpPr>
        <p:spPr>
          <a:xfrm>
            <a:off x="4462625" y="1255200"/>
            <a:ext cx="3010800" cy="3049200"/>
          </a:xfrm>
          <a:prstGeom prst="roundRect">
            <a:avLst>
              <a:gd fmla="val 16667" name="adj"/>
            </a:avLst>
          </a:prstGeom>
          <a:noFill/>
          <a:ln cap="flat" cmpd="sng" w="38100">
            <a:solidFill>
              <a:srgbClr val="A6FF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 name="Shape 60"/>
        <p:cNvGrpSpPr/>
        <p:nvPr/>
      </p:nvGrpSpPr>
      <p:grpSpPr>
        <a:xfrm>
          <a:off x="0" y="0"/>
          <a:ext cx="0" cy="0"/>
          <a:chOff x="0" y="0"/>
          <a:chExt cx="0" cy="0"/>
        </a:xfrm>
      </p:grpSpPr>
      <p:sp>
        <p:nvSpPr>
          <p:cNvPr id="61" name="Google Shape;61;p14"/>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62" name="Google Shape;62;p14"/>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63" name="Google Shape;63;p14"/>
          <p:cNvPicPr preferRelativeResize="0"/>
          <p:nvPr/>
        </p:nvPicPr>
        <p:blipFill rotWithShape="1">
          <a:blip r:embed="rId5">
            <a:alphaModFix/>
          </a:blip>
          <a:srcRect b="0" l="0" r="0" t="0"/>
          <a:stretch/>
        </p:blipFill>
        <p:spPr>
          <a:xfrm>
            <a:off x="4215954" y="1281240"/>
            <a:ext cx="712075" cy="712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32"/>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248" name="Google Shape;248;p32"/>
          <p:cNvSpPr txBox="1"/>
          <p:nvPr/>
        </p:nvSpPr>
        <p:spPr>
          <a:xfrm>
            <a:off x="643800" y="250000"/>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s" sz="4000" u="none" cap="none" strike="noStrike">
                <a:solidFill>
                  <a:schemeClr val="dk1"/>
                </a:solidFill>
                <a:latin typeface="Anton"/>
                <a:ea typeface="Anton"/>
                <a:cs typeface="Anton"/>
                <a:sym typeface="Anton"/>
              </a:rPr>
              <a:t>PUEDEN CONVIVIR</a:t>
            </a:r>
            <a:endParaRPr b="0" i="1" sz="3800" u="none" cap="none" strike="noStrike">
              <a:solidFill>
                <a:schemeClr val="dk1"/>
              </a:solidFill>
              <a:latin typeface="Anton"/>
              <a:ea typeface="Anton"/>
              <a:cs typeface="Anton"/>
              <a:sym typeface="Anton"/>
            </a:endParaRPr>
          </a:p>
        </p:txBody>
      </p:sp>
      <p:pic>
        <p:nvPicPr>
          <p:cNvPr id="249" name="Google Shape;249;p32"/>
          <p:cNvPicPr preferRelativeResize="0"/>
          <p:nvPr/>
        </p:nvPicPr>
        <p:blipFill rotWithShape="1">
          <a:blip r:embed="rId4">
            <a:alphaModFix/>
          </a:blip>
          <a:srcRect b="0" l="0" r="0" t="0"/>
          <a:stretch/>
        </p:blipFill>
        <p:spPr>
          <a:xfrm>
            <a:off x="1833679" y="1126791"/>
            <a:ext cx="5476653" cy="3471585"/>
          </a:xfrm>
          <a:prstGeom prst="rect">
            <a:avLst/>
          </a:prstGeom>
          <a:noFill/>
          <a:ln>
            <a:noFill/>
          </a:ln>
        </p:spPr>
      </p:pic>
      <p:sp>
        <p:nvSpPr>
          <p:cNvPr id="250" name="Google Shape;250;p32"/>
          <p:cNvSpPr/>
          <p:nvPr/>
        </p:nvSpPr>
        <p:spPr>
          <a:xfrm>
            <a:off x="1816550" y="1132800"/>
            <a:ext cx="5476800" cy="3471600"/>
          </a:xfrm>
          <a:prstGeom prst="rect">
            <a:avLst/>
          </a:prstGeom>
          <a:noFill/>
          <a:ln cap="flat" cmpd="sng" w="38100">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33"/>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256" name="Google Shape;256;p33"/>
          <p:cNvSpPr txBox="1"/>
          <p:nvPr/>
        </p:nvSpPr>
        <p:spPr>
          <a:xfrm>
            <a:off x="459825" y="220050"/>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s" sz="4000" u="none" cap="none" strike="noStrike">
                <a:solidFill>
                  <a:schemeClr val="dk1"/>
                </a:solidFill>
                <a:latin typeface="Anton"/>
                <a:ea typeface="Anton"/>
                <a:cs typeface="Anton"/>
                <a:sym typeface="Anton"/>
              </a:rPr>
              <a:t>PROPIEDADES DEL PADRE</a:t>
            </a:r>
            <a:endParaRPr b="0" i="1" sz="3800" u="none" cap="none" strike="noStrike">
              <a:solidFill>
                <a:schemeClr val="dk1"/>
              </a:solidFill>
              <a:latin typeface="Anton"/>
              <a:ea typeface="Anton"/>
              <a:cs typeface="Anton"/>
              <a:sym typeface="Anton"/>
            </a:endParaRPr>
          </a:p>
        </p:txBody>
      </p:sp>
      <p:sp>
        <p:nvSpPr>
          <p:cNvPr id="257" name="Google Shape;257;p33"/>
          <p:cNvSpPr txBox="1"/>
          <p:nvPr/>
        </p:nvSpPr>
        <p:spPr>
          <a:xfrm>
            <a:off x="4673300" y="2481400"/>
            <a:ext cx="3636900" cy="21783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rgbClr val="800000"/>
                </a:solidFill>
                <a:latin typeface="Consolas"/>
                <a:ea typeface="Consolas"/>
                <a:cs typeface="Consolas"/>
                <a:sym typeface="Consolas"/>
              </a:rPr>
              <a:t>&lt;section&gt;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chemeClr val="dk1"/>
                </a:solidFill>
                <a:latin typeface="Consolas"/>
                <a:ea typeface="Consolas"/>
                <a:cs typeface="Consolas"/>
                <a:sym typeface="Consolas"/>
              </a:rPr>
              <a:t> Elemento padre</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800000"/>
                </a:solidFill>
                <a:latin typeface="Consolas"/>
                <a:ea typeface="Consolas"/>
                <a:cs typeface="Consolas"/>
                <a:sym typeface="Consolas"/>
              </a:rPr>
              <a:t>&lt;div&gt;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chemeClr val="dk1"/>
                </a:solidFill>
                <a:latin typeface="Consolas"/>
                <a:ea typeface="Consolas"/>
                <a:cs typeface="Consolas"/>
                <a:sym typeface="Consolas"/>
              </a:rPr>
              <a:t>   Elemento hijo</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800000"/>
                </a:solidFill>
                <a:latin typeface="Consolas"/>
                <a:ea typeface="Consolas"/>
                <a:cs typeface="Consolas"/>
                <a:sym typeface="Consolas"/>
              </a:rPr>
              <a:t>&lt;/div&gt;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rgbClr val="800000"/>
                </a:solidFill>
                <a:latin typeface="Consolas"/>
                <a:ea typeface="Consolas"/>
                <a:cs typeface="Consolas"/>
                <a:sym typeface="Consolas"/>
              </a:rPr>
              <a:t>&lt;/section&gt;</a:t>
            </a:r>
            <a:endParaRPr b="0" i="0" sz="14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nsolas"/>
              <a:ea typeface="Consolas"/>
              <a:cs typeface="Consolas"/>
              <a:sym typeface="Consolas"/>
            </a:endParaRPr>
          </a:p>
        </p:txBody>
      </p:sp>
      <p:pic>
        <p:nvPicPr>
          <p:cNvPr id="258" name="Google Shape;258;p33"/>
          <p:cNvPicPr preferRelativeResize="0"/>
          <p:nvPr/>
        </p:nvPicPr>
        <p:blipFill rotWithShape="1">
          <a:blip r:embed="rId4">
            <a:alphaModFix/>
          </a:blip>
          <a:srcRect b="0" l="0" r="0" t="0"/>
          <a:stretch/>
        </p:blipFill>
        <p:spPr>
          <a:xfrm>
            <a:off x="726050" y="2426800"/>
            <a:ext cx="3519374" cy="2320175"/>
          </a:xfrm>
          <a:prstGeom prst="rect">
            <a:avLst/>
          </a:prstGeom>
          <a:noFill/>
          <a:ln>
            <a:noFill/>
          </a:ln>
        </p:spPr>
      </p:pic>
      <p:sp>
        <p:nvSpPr>
          <p:cNvPr id="259" name="Google Shape;259;p33"/>
          <p:cNvSpPr txBox="1"/>
          <p:nvPr/>
        </p:nvSpPr>
        <p:spPr>
          <a:xfrm>
            <a:off x="254250" y="1040575"/>
            <a:ext cx="85002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700"/>
              <a:buFont typeface="Arial"/>
              <a:buNone/>
            </a:pPr>
            <a:r>
              <a:rPr b="0" i="0" lang="es" sz="1700" u="none" cap="none" strike="noStrike">
                <a:solidFill>
                  <a:schemeClr val="dk1"/>
                </a:solidFill>
                <a:latin typeface="Helvetica Neue Light"/>
                <a:ea typeface="Helvetica Neue Light"/>
                <a:cs typeface="Helvetica Neue Light"/>
                <a:sym typeface="Helvetica Neue Light"/>
              </a:rPr>
              <a:t>Activamos la cuadrícula Grid utilizando, sobre el elemento contenedor, la propiedad display con el valor grid o inline-grid. El primero de ellos permite que la aquella aparezca encima/debajo del contenido exterior (en bloque), mientras que el segundo permite que la cuadrícula se vea a la izquierda/derecha (en línea) del contenido exterior.</a:t>
            </a:r>
            <a:endParaRPr b="0" i="0" sz="1700" u="none" cap="none" strike="noStrike">
              <a:solidFill>
                <a:schemeClr val="dk1"/>
              </a:solidFill>
              <a:latin typeface="Helvetica Neue Light"/>
              <a:ea typeface="Helvetica Neue Light"/>
              <a:cs typeface="Helvetica Neue Light"/>
              <a:sym typeface="Helvetica Neue Light"/>
            </a:endParaRPr>
          </a:p>
        </p:txBody>
      </p:sp>
      <p:pic>
        <p:nvPicPr>
          <p:cNvPr id="260" name="Google Shape;260;p33"/>
          <p:cNvPicPr preferRelativeResize="0"/>
          <p:nvPr/>
        </p:nvPicPr>
        <p:blipFill rotWithShape="1">
          <a:blip r:embed="rId5">
            <a:alphaModFix/>
          </a:blip>
          <a:srcRect b="0" l="0" r="0" t="0"/>
          <a:stretch/>
        </p:blipFill>
        <p:spPr>
          <a:xfrm>
            <a:off x="7957475" y="0"/>
            <a:ext cx="1186525" cy="11865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34"/>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266" name="Google Shape;266;p34"/>
          <p:cNvSpPr txBox="1"/>
          <p:nvPr/>
        </p:nvSpPr>
        <p:spPr>
          <a:xfrm>
            <a:off x="643801" y="19460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s" sz="4000" u="none" cap="none" strike="noStrike">
                <a:solidFill>
                  <a:schemeClr val="dk1"/>
                </a:solidFill>
                <a:latin typeface="Anton"/>
                <a:ea typeface="Anton"/>
                <a:cs typeface="Anton"/>
                <a:sym typeface="Anton"/>
              </a:rPr>
              <a:t>PROPIEDADES DEL PADRE</a:t>
            </a:r>
            <a:endParaRPr b="0" i="1" sz="3800" u="none" cap="none" strike="noStrike">
              <a:solidFill>
                <a:schemeClr val="dk1"/>
              </a:solidFill>
              <a:latin typeface="Anton"/>
              <a:ea typeface="Anton"/>
              <a:cs typeface="Anton"/>
              <a:sym typeface="Anton"/>
            </a:endParaRPr>
          </a:p>
        </p:txBody>
      </p:sp>
      <p:graphicFrame>
        <p:nvGraphicFramePr>
          <p:cNvPr id="267" name="Google Shape;267;p34"/>
          <p:cNvGraphicFramePr/>
          <p:nvPr/>
        </p:nvGraphicFramePr>
        <p:xfrm>
          <a:off x="726050" y="1786050"/>
          <a:ext cx="3000000" cy="3000000"/>
        </p:xfrm>
        <a:graphic>
          <a:graphicData uri="http://schemas.openxmlformats.org/drawingml/2006/table">
            <a:tbl>
              <a:tblPr>
                <a:noFill/>
                <a:tableStyleId>{8C1C40D8-C6A3-4FD6-A7AE-1466C5D52B9D}</a:tableStyleId>
              </a:tblPr>
              <a:tblGrid>
                <a:gridCol w="2611975"/>
                <a:gridCol w="5416425"/>
              </a:tblGrid>
              <a:tr h="617200">
                <a:tc>
                  <a:txBody>
                    <a:bodyPr/>
                    <a:lstStyle/>
                    <a:p>
                      <a:pPr indent="0" lvl="0" marL="0" marR="0" rtl="0" algn="l">
                        <a:lnSpc>
                          <a:spcPct val="100000"/>
                        </a:lnSpc>
                        <a:spcBef>
                          <a:spcPts val="0"/>
                        </a:spcBef>
                        <a:spcAft>
                          <a:spcPts val="0"/>
                        </a:spcAft>
                        <a:buClr>
                          <a:srgbClr val="000000"/>
                        </a:buClr>
                        <a:buSzPts val="1400"/>
                        <a:buFont typeface="Arial"/>
                        <a:buNone/>
                      </a:pPr>
                      <a:r>
                        <a:rPr b="1" lang="es" sz="1400" u="none" cap="none" strike="noStrike">
                          <a:solidFill>
                            <a:srgbClr val="111111"/>
                          </a:solidFill>
                          <a:latin typeface="Helvetica Neue"/>
                          <a:ea typeface="Helvetica Neue"/>
                          <a:cs typeface="Helvetica Neue"/>
                          <a:sym typeface="Helvetica Neue"/>
                        </a:rPr>
                        <a:t>grid-template-columns</a:t>
                      </a:r>
                      <a:endParaRPr b="1"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Helvetica Neue"/>
                          <a:ea typeface="Helvetica Neue"/>
                          <a:cs typeface="Helvetica Neue"/>
                          <a:sym typeface="Helvetica Neue"/>
                        </a:rPr>
                        <a:t>Establece el </a:t>
                      </a:r>
                      <a:r>
                        <a:rPr b="1" lang="es" sz="1400" u="none" cap="none" strike="noStrike">
                          <a:highlight>
                            <a:srgbClr val="E0FF00"/>
                          </a:highlight>
                          <a:latin typeface="Helvetica Neue"/>
                          <a:ea typeface="Helvetica Neue"/>
                          <a:cs typeface="Helvetica Neue"/>
                          <a:sym typeface="Helvetica Neue"/>
                        </a:rPr>
                        <a:t>TAMAÑO</a:t>
                      </a:r>
                      <a:r>
                        <a:rPr lang="es" sz="1400" u="none" cap="none" strike="noStrike">
                          <a:latin typeface="Helvetica Neue"/>
                          <a:ea typeface="Helvetica Neue"/>
                          <a:cs typeface="Helvetica Neue"/>
                          <a:sym typeface="Helvetica Neue"/>
                        </a:rPr>
                        <a:t> de cada </a:t>
                      </a:r>
                      <a:r>
                        <a:rPr b="1" lang="es" sz="1400" u="none" cap="none" strike="noStrike">
                          <a:latin typeface="Helvetica Neue"/>
                          <a:ea typeface="Helvetica Neue"/>
                          <a:cs typeface="Helvetica Neue"/>
                          <a:sym typeface="Helvetica Neue"/>
                        </a:rPr>
                        <a:t>columna</a:t>
                      </a:r>
                      <a:r>
                        <a:rPr lang="es" sz="1400" u="none" cap="none" strike="noStrike">
                          <a:latin typeface="Helvetica Neue"/>
                          <a:ea typeface="Helvetica Neue"/>
                          <a:cs typeface="Helvetica Neue"/>
                          <a:sym typeface="Helvetica Neue"/>
                        </a:rPr>
                        <a:t> (</a:t>
                      </a:r>
                      <a:r>
                        <a:rPr i="1" lang="es" sz="1400" u="sng" cap="none" strike="noStrike">
                          <a:latin typeface="Helvetica Neue"/>
                          <a:ea typeface="Helvetica Neue"/>
                          <a:cs typeface="Helvetica Neue"/>
                          <a:sym typeface="Helvetica Neue"/>
                        </a:rPr>
                        <a:t>col 1, col 2...</a:t>
                      </a:r>
                      <a:r>
                        <a:rPr lang="es" sz="1400" u="none" cap="none" strike="noStrike">
                          <a:latin typeface="Helvetica Neue"/>
                          <a:ea typeface="Helvetica Neue"/>
                          <a:cs typeface="Helvetica Neue"/>
                          <a:sym typeface="Helvetica Neue"/>
                        </a:rPr>
                        <a:t>).</a:t>
                      </a:r>
                      <a:endParaRPr sz="1400" u="none" cap="none" strike="noStrike">
                        <a:latin typeface="Helvetica Neue"/>
                        <a:ea typeface="Helvetica Neue"/>
                        <a:cs typeface="Helvetica Neue"/>
                        <a:sym typeface="Helvetica Neue"/>
                      </a:endParaRPr>
                    </a:p>
                  </a:txBody>
                  <a:tcPr marT="91425" marB="91425" marR="91425" marL="91425"/>
                </a:tc>
              </a:tr>
              <a:tr h="617200">
                <a:tc>
                  <a:txBody>
                    <a:bodyPr/>
                    <a:lstStyle/>
                    <a:p>
                      <a:pPr indent="0" lvl="0" marL="0" marR="0" rtl="0" algn="l">
                        <a:lnSpc>
                          <a:spcPct val="100000"/>
                        </a:lnSpc>
                        <a:spcBef>
                          <a:spcPts val="0"/>
                        </a:spcBef>
                        <a:spcAft>
                          <a:spcPts val="0"/>
                        </a:spcAft>
                        <a:buClr>
                          <a:srgbClr val="000000"/>
                        </a:buClr>
                        <a:buSzPts val="1400"/>
                        <a:buFont typeface="Arial"/>
                        <a:buNone/>
                      </a:pPr>
                      <a:r>
                        <a:rPr b="1" lang="es" sz="1400" u="none" cap="none" strike="noStrike">
                          <a:solidFill>
                            <a:srgbClr val="111111"/>
                          </a:solidFill>
                          <a:latin typeface="Helvetica Neue"/>
                          <a:ea typeface="Helvetica Neue"/>
                          <a:cs typeface="Helvetica Neue"/>
                          <a:sym typeface="Helvetica Neue"/>
                        </a:rPr>
                        <a:t>grid-template-rows</a:t>
                      </a:r>
                      <a:endParaRPr b="1"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Helvetica Neue"/>
                          <a:ea typeface="Helvetica Neue"/>
                          <a:cs typeface="Helvetica Neue"/>
                          <a:sym typeface="Helvetica Neue"/>
                        </a:rPr>
                        <a:t>Establece el </a:t>
                      </a:r>
                      <a:r>
                        <a:rPr b="1" lang="es" sz="1400" u="none" cap="none" strike="noStrike">
                          <a:highlight>
                            <a:srgbClr val="E0FF00"/>
                          </a:highlight>
                          <a:latin typeface="Helvetica Neue"/>
                          <a:ea typeface="Helvetica Neue"/>
                          <a:cs typeface="Helvetica Neue"/>
                          <a:sym typeface="Helvetica Neue"/>
                        </a:rPr>
                        <a:t>TAMAÑO</a:t>
                      </a:r>
                      <a:r>
                        <a:rPr lang="es" sz="1400" u="none" cap="none" strike="noStrike">
                          <a:latin typeface="Helvetica Neue"/>
                          <a:ea typeface="Helvetica Neue"/>
                          <a:cs typeface="Helvetica Neue"/>
                          <a:sym typeface="Helvetica Neue"/>
                        </a:rPr>
                        <a:t> de cada </a:t>
                      </a:r>
                      <a:r>
                        <a:rPr b="1" lang="es" sz="1400" u="none" cap="none" strike="noStrike">
                          <a:latin typeface="Helvetica Neue"/>
                          <a:ea typeface="Helvetica Neue"/>
                          <a:cs typeface="Helvetica Neue"/>
                          <a:sym typeface="Helvetica Neue"/>
                        </a:rPr>
                        <a:t>fila</a:t>
                      </a:r>
                      <a:r>
                        <a:rPr lang="es" sz="1400" u="none" cap="none" strike="noStrike">
                          <a:latin typeface="Helvetica Neue"/>
                          <a:ea typeface="Helvetica Neue"/>
                          <a:cs typeface="Helvetica Neue"/>
                          <a:sym typeface="Helvetica Neue"/>
                        </a:rPr>
                        <a:t> (</a:t>
                      </a:r>
                      <a:r>
                        <a:rPr i="1" lang="es" sz="1400" u="sng" cap="none" strike="noStrike">
                          <a:latin typeface="Helvetica Neue"/>
                          <a:ea typeface="Helvetica Neue"/>
                          <a:cs typeface="Helvetica Neue"/>
                          <a:sym typeface="Helvetica Neue"/>
                        </a:rPr>
                        <a:t>fila 1, fila 2...</a:t>
                      </a:r>
                      <a:r>
                        <a:rPr lang="es" sz="1400" u="none" cap="none" strike="noStrike">
                          <a:latin typeface="Helvetica Neue"/>
                          <a:ea typeface="Helvetica Neue"/>
                          <a:cs typeface="Helvetica Neue"/>
                          <a:sym typeface="Helvetica Neue"/>
                        </a:rPr>
                        <a:t>).</a:t>
                      </a:r>
                      <a:endParaRPr sz="1400" u="none" cap="none" strike="noStrike">
                        <a:latin typeface="Helvetica Neue"/>
                        <a:ea typeface="Helvetica Neue"/>
                        <a:cs typeface="Helvetica Neue"/>
                        <a:sym typeface="Helvetica Neue"/>
                      </a:endParaRPr>
                    </a:p>
                  </a:txBody>
                  <a:tcPr marT="91425" marB="91425" marR="91425" marL="91425"/>
                </a:tc>
              </a:tr>
              <a:tr h="617200">
                <a:tc>
                  <a:txBody>
                    <a:bodyPr/>
                    <a:lstStyle/>
                    <a:p>
                      <a:pPr indent="0" lvl="0" marL="0" marR="0" rtl="0" algn="l">
                        <a:lnSpc>
                          <a:spcPct val="100000"/>
                        </a:lnSpc>
                        <a:spcBef>
                          <a:spcPts val="0"/>
                        </a:spcBef>
                        <a:spcAft>
                          <a:spcPts val="0"/>
                        </a:spcAft>
                        <a:buClr>
                          <a:srgbClr val="000000"/>
                        </a:buClr>
                        <a:buSzPts val="1400"/>
                        <a:buFont typeface="Arial"/>
                        <a:buNone/>
                      </a:pPr>
                      <a:r>
                        <a:rPr b="1" lang="es" sz="1400" u="none" cap="none" strike="noStrike">
                          <a:solidFill>
                            <a:srgbClr val="111111"/>
                          </a:solidFill>
                          <a:latin typeface="Helvetica Neue"/>
                          <a:ea typeface="Helvetica Neue"/>
                          <a:cs typeface="Helvetica Neue"/>
                          <a:sym typeface="Helvetica Neue"/>
                        </a:rPr>
                        <a:t>grid-template-areas</a:t>
                      </a:r>
                      <a:endParaRPr b="1"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Helvetica Neue"/>
                          <a:ea typeface="Helvetica Neue"/>
                          <a:cs typeface="Helvetica Neue"/>
                          <a:sym typeface="Helvetica Neue"/>
                        </a:rPr>
                        <a:t>Indica la </a:t>
                      </a:r>
                      <a:r>
                        <a:rPr b="1" lang="es" sz="1400" u="none" cap="none" strike="noStrike">
                          <a:latin typeface="Helvetica Neue"/>
                          <a:ea typeface="Helvetica Neue"/>
                          <a:cs typeface="Helvetica Neue"/>
                          <a:sym typeface="Helvetica Neue"/>
                        </a:rPr>
                        <a:t>disposición</a:t>
                      </a:r>
                      <a:r>
                        <a:rPr lang="es" sz="1400" u="none" cap="none" strike="noStrike">
                          <a:latin typeface="Helvetica Neue"/>
                          <a:ea typeface="Helvetica Neue"/>
                          <a:cs typeface="Helvetica Neue"/>
                          <a:sym typeface="Helvetica Neue"/>
                        </a:rPr>
                        <a:t> de las áreas en el grid. Cada texto entre comillas simboliza una fila.</a:t>
                      </a:r>
                      <a:endParaRPr sz="1400" u="none" cap="none" strike="noStrike">
                        <a:latin typeface="Helvetica Neue"/>
                        <a:ea typeface="Helvetica Neue"/>
                        <a:cs typeface="Helvetica Neue"/>
                        <a:sym typeface="Helvetica Neue"/>
                      </a:endParaRPr>
                    </a:p>
                  </a:txBody>
                  <a:tcPr marT="91425" marB="91425" marR="91425" marL="91425">
                    <a:lnB cap="flat" cmpd="sng" w="9525">
                      <a:solidFill>
                        <a:srgbClr val="DDDDDD"/>
                      </a:solidFill>
                      <a:prstDash val="solid"/>
                      <a:round/>
                      <a:headEnd len="sm" w="sm" type="none"/>
                      <a:tailEnd len="sm" w="sm" type="none"/>
                    </a:lnB>
                  </a:tcPr>
                </a:tc>
              </a:tr>
              <a:tr h="651900">
                <a:tc>
                  <a:txBody>
                    <a:bodyPr/>
                    <a:lstStyle/>
                    <a:p>
                      <a:pPr indent="0" lvl="0" marL="0" marR="0" rtl="0" algn="l">
                        <a:lnSpc>
                          <a:spcPct val="100000"/>
                        </a:lnSpc>
                        <a:spcBef>
                          <a:spcPts val="0"/>
                        </a:spcBef>
                        <a:spcAft>
                          <a:spcPts val="0"/>
                        </a:spcAft>
                        <a:buClr>
                          <a:srgbClr val="000000"/>
                        </a:buClr>
                        <a:buSzPts val="1400"/>
                        <a:buFont typeface="Arial"/>
                        <a:buNone/>
                      </a:pPr>
                      <a:r>
                        <a:rPr b="1" lang="es" sz="1400" u="none" cap="none" strike="noStrike">
                          <a:solidFill>
                            <a:srgbClr val="111111"/>
                          </a:solidFill>
                          <a:latin typeface="Helvetica Neue"/>
                          <a:ea typeface="Helvetica Neue"/>
                          <a:cs typeface="Helvetica Neue"/>
                          <a:sym typeface="Helvetica Neue"/>
                        </a:rPr>
                        <a:t>grid-column-gap</a:t>
                      </a:r>
                      <a:endParaRPr b="1" sz="1400" u="none" cap="none" strike="noStrike">
                        <a:latin typeface="Helvetica Neue"/>
                        <a:ea typeface="Helvetica Neue"/>
                        <a:cs typeface="Helvetica Neue"/>
                        <a:sym typeface="Helvetica Neue"/>
                      </a:endParaRPr>
                    </a:p>
                  </a:txBody>
                  <a:tcPr marT="91425" marB="91425" marR="91425" marL="91425">
                    <a:lnR cap="flat" cmpd="sng" w="9525">
                      <a:solidFill>
                        <a:srgbClr val="DDDDDD"/>
                      </a:solidFill>
                      <a:prstDash val="solid"/>
                      <a:round/>
                      <a:headEnd len="sm" w="sm" type="none"/>
                      <a:tailEnd len="sm" w="sm" type="none"/>
                    </a:lnR>
                  </a:tcPr>
                </a:tc>
                <a:tc>
                  <a:txBody>
                    <a:bodyPr/>
                    <a:lstStyle/>
                    <a:p>
                      <a:pPr indent="0" lvl="0" marL="0" marR="0" rtl="0" algn="l">
                        <a:lnSpc>
                          <a:spcPct val="115000"/>
                        </a:lnSpc>
                        <a:spcBef>
                          <a:spcPts val="0"/>
                        </a:spcBef>
                        <a:spcAft>
                          <a:spcPts val="0"/>
                        </a:spcAft>
                        <a:buClr>
                          <a:srgbClr val="000000"/>
                        </a:buClr>
                        <a:buSzPts val="1400"/>
                        <a:buFont typeface="Arial"/>
                        <a:buNone/>
                      </a:pPr>
                      <a:r>
                        <a:rPr lang="es" sz="1400" u="none" cap="none" strike="noStrike">
                          <a:latin typeface="Helvetica Neue"/>
                          <a:ea typeface="Helvetica Neue"/>
                          <a:cs typeface="Helvetica Neue"/>
                          <a:sym typeface="Helvetica Neue"/>
                        </a:rPr>
                        <a:t>Establece el </a:t>
                      </a:r>
                      <a:r>
                        <a:rPr b="1" lang="es" sz="1400" u="none" cap="none" strike="noStrike">
                          <a:highlight>
                            <a:srgbClr val="E0FF00"/>
                          </a:highlight>
                          <a:latin typeface="Helvetica Neue"/>
                          <a:ea typeface="Helvetica Neue"/>
                          <a:cs typeface="Helvetica Neue"/>
                          <a:sym typeface="Helvetica Neue"/>
                        </a:rPr>
                        <a:t>TAMAÑO</a:t>
                      </a:r>
                      <a:r>
                        <a:rPr lang="es" sz="1400" u="none" cap="none" strike="noStrike">
                          <a:highlight>
                            <a:srgbClr val="E0FF00"/>
                          </a:highlight>
                          <a:latin typeface="Helvetica Neue"/>
                          <a:ea typeface="Helvetica Neue"/>
                          <a:cs typeface="Helvetica Neue"/>
                          <a:sym typeface="Helvetica Neue"/>
                        </a:rPr>
                        <a:t> </a:t>
                      </a:r>
                      <a:r>
                        <a:rPr lang="es" sz="1400" u="none" cap="none" strike="noStrike">
                          <a:latin typeface="Helvetica Neue"/>
                          <a:ea typeface="Helvetica Neue"/>
                          <a:cs typeface="Helvetica Neue"/>
                          <a:sym typeface="Helvetica Neue"/>
                        </a:rPr>
                        <a:t>de los </a:t>
                      </a:r>
                      <a:r>
                        <a:rPr b="1" lang="es" sz="1400" u="none" cap="none" strike="noStrike">
                          <a:latin typeface="Helvetica Neue"/>
                          <a:ea typeface="Helvetica Neue"/>
                          <a:cs typeface="Helvetica Neue"/>
                          <a:sym typeface="Helvetica Neue"/>
                        </a:rPr>
                        <a:t>huecos</a:t>
                      </a:r>
                      <a:r>
                        <a:rPr lang="es" sz="1400" u="none" cap="none" strike="noStrike">
                          <a:latin typeface="Helvetica Neue"/>
                          <a:ea typeface="Helvetica Neue"/>
                          <a:cs typeface="Helvetica Neue"/>
                          <a:sym typeface="Helvetica Neue"/>
                        </a:rPr>
                        <a:t> entre columnas (</a:t>
                      </a:r>
                      <a:r>
                        <a:rPr i="1" lang="es" sz="1400" u="sng" cap="none" strike="noStrike">
                          <a:latin typeface="Helvetica Neue"/>
                          <a:ea typeface="Helvetica Neue"/>
                          <a:cs typeface="Helvetica Neue"/>
                          <a:sym typeface="Helvetica Neue"/>
                        </a:rPr>
                        <a:t>líneas verticales</a:t>
                      </a:r>
                      <a:r>
                        <a:rPr lang="es" sz="1400" u="none" cap="none" strike="noStrike">
                          <a:latin typeface="Helvetica Neue"/>
                          <a:ea typeface="Helvetica Neue"/>
                          <a:cs typeface="Helvetica Neue"/>
                          <a:sym typeface="Helvetica Neue"/>
                        </a:rPr>
                        <a:t>).</a:t>
                      </a:r>
                      <a:endParaRPr sz="1400" u="none" cap="none" strike="noStrike">
                        <a:latin typeface="Helvetica Neue"/>
                        <a:ea typeface="Helvetica Neue"/>
                        <a:cs typeface="Helvetica Neue"/>
                        <a:sym typeface="Helvetica Neue"/>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617200">
                <a:tc>
                  <a:txBody>
                    <a:bodyPr/>
                    <a:lstStyle/>
                    <a:p>
                      <a:pPr indent="0" lvl="0" marL="0" marR="0" rtl="0" algn="l">
                        <a:lnSpc>
                          <a:spcPct val="100000"/>
                        </a:lnSpc>
                        <a:spcBef>
                          <a:spcPts val="0"/>
                        </a:spcBef>
                        <a:spcAft>
                          <a:spcPts val="0"/>
                        </a:spcAft>
                        <a:buClr>
                          <a:srgbClr val="000000"/>
                        </a:buClr>
                        <a:buSzPts val="1400"/>
                        <a:buFont typeface="Arial"/>
                        <a:buNone/>
                      </a:pPr>
                      <a:r>
                        <a:rPr b="1" lang="es" sz="1400" u="none" cap="none" strike="noStrike">
                          <a:solidFill>
                            <a:srgbClr val="111111"/>
                          </a:solidFill>
                          <a:latin typeface="Helvetica Neue"/>
                          <a:ea typeface="Helvetica Neue"/>
                          <a:cs typeface="Helvetica Neue"/>
                          <a:sym typeface="Helvetica Neue"/>
                        </a:rPr>
                        <a:t>grid-row-gap</a:t>
                      </a:r>
                      <a:endParaRPr b="1"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Helvetica Neue"/>
                          <a:ea typeface="Helvetica Neue"/>
                          <a:cs typeface="Helvetica Neue"/>
                          <a:sym typeface="Helvetica Neue"/>
                        </a:rPr>
                        <a:t>Establece el </a:t>
                      </a:r>
                      <a:r>
                        <a:rPr b="1" lang="es" sz="1400" u="none" cap="none" strike="noStrike">
                          <a:highlight>
                            <a:srgbClr val="E0FF00"/>
                          </a:highlight>
                          <a:latin typeface="Helvetica Neue"/>
                          <a:ea typeface="Helvetica Neue"/>
                          <a:cs typeface="Helvetica Neue"/>
                          <a:sym typeface="Helvetica Neue"/>
                        </a:rPr>
                        <a:t>TAMAÑO</a:t>
                      </a:r>
                      <a:r>
                        <a:rPr lang="es" sz="1400" u="none" cap="none" strike="noStrike">
                          <a:highlight>
                            <a:srgbClr val="E0FF00"/>
                          </a:highlight>
                          <a:latin typeface="Helvetica Neue"/>
                          <a:ea typeface="Helvetica Neue"/>
                          <a:cs typeface="Helvetica Neue"/>
                          <a:sym typeface="Helvetica Neue"/>
                        </a:rPr>
                        <a:t> </a:t>
                      </a:r>
                      <a:r>
                        <a:rPr lang="es" sz="1400" u="none" cap="none" strike="noStrike">
                          <a:latin typeface="Helvetica Neue"/>
                          <a:ea typeface="Helvetica Neue"/>
                          <a:cs typeface="Helvetica Neue"/>
                          <a:sym typeface="Helvetica Neue"/>
                        </a:rPr>
                        <a:t>de los </a:t>
                      </a:r>
                      <a:r>
                        <a:rPr b="1" lang="es" sz="1400" u="none" cap="none" strike="noStrike">
                          <a:latin typeface="Helvetica Neue"/>
                          <a:ea typeface="Helvetica Neue"/>
                          <a:cs typeface="Helvetica Neue"/>
                          <a:sym typeface="Helvetica Neue"/>
                        </a:rPr>
                        <a:t>huecos</a:t>
                      </a:r>
                      <a:r>
                        <a:rPr lang="es" sz="1400" u="none" cap="none" strike="noStrike">
                          <a:latin typeface="Helvetica Neue"/>
                          <a:ea typeface="Helvetica Neue"/>
                          <a:cs typeface="Helvetica Neue"/>
                          <a:sym typeface="Helvetica Neue"/>
                        </a:rPr>
                        <a:t> entre filas </a:t>
                      </a:r>
                      <a:endParaRPr sz="1400" u="none" cap="none" strike="noStrike">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latin typeface="Helvetica Neue"/>
                          <a:ea typeface="Helvetica Neue"/>
                          <a:cs typeface="Helvetica Neue"/>
                          <a:sym typeface="Helvetica Neue"/>
                        </a:rPr>
                        <a:t>(</a:t>
                      </a:r>
                      <a:r>
                        <a:rPr i="1" lang="es" sz="1400" u="sng" cap="none" strike="noStrike">
                          <a:latin typeface="Helvetica Neue"/>
                          <a:ea typeface="Helvetica Neue"/>
                          <a:cs typeface="Helvetica Neue"/>
                          <a:sym typeface="Helvetica Neue"/>
                        </a:rPr>
                        <a:t>líneas horizontales</a:t>
                      </a:r>
                      <a:r>
                        <a:rPr lang="es" sz="1400" u="none" cap="none" strike="noStrike">
                          <a:latin typeface="Helvetica Neue"/>
                          <a:ea typeface="Helvetica Neue"/>
                          <a:cs typeface="Helvetica Neue"/>
                          <a:sym typeface="Helvetica Neue"/>
                        </a:rPr>
                        <a:t>).</a:t>
                      </a:r>
                      <a:endParaRPr sz="1400" u="none" cap="none" strike="noStrike">
                        <a:latin typeface="Helvetica Neue"/>
                        <a:ea typeface="Helvetica Neue"/>
                        <a:cs typeface="Helvetica Neue"/>
                        <a:sym typeface="Helvetica Neue"/>
                      </a:endParaRPr>
                    </a:p>
                  </a:txBody>
                  <a:tcPr marT="91425" marB="91425" marR="91425" marL="91425">
                    <a:lnT cap="flat" cmpd="sng" w="9525">
                      <a:solidFill>
                        <a:srgbClr val="DDDDDD"/>
                      </a:solidFill>
                      <a:prstDash val="solid"/>
                      <a:round/>
                      <a:headEnd len="sm" w="sm" type="none"/>
                      <a:tailEnd len="sm" w="sm" type="none"/>
                    </a:lnT>
                  </a:tcPr>
                </a:tc>
              </a:tr>
            </a:tbl>
          </a:graphicData>
        </a:graphic>
      </p:graphicFrame>
      <p:sp>
        <p:nvSpPr>
          <p:cNvPr id="268" name="Google Shape;268;p34"/>
          <p:cNvSpPr txBox="1"/>
          <p:nvPr/>
        </p:nvSpPr>
        <p:spPr>
          <a:xfrm>
            <a:off x="1132800" y="969500"/>
            <a:ext cx="6878400" cy="697800"/>
          </a:xfrm>
          <a:prstGeom prst="rect">
            <a:avLst/>
          </a:prstGeom>
          <a:solidFill>
            <a:srgbClr val="A6FFCA"/>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0" i="0" lang="es" sz="1600" u="none" cap="none" strike="noStrike">
                <a:solidFill>
                  <a:srgbClr val="000000"/>
                </a:solidFill>
                <a:highlight>
                  <a:srgbClr val="A6FFCA"/>
                </a:highlight>
                <a:latin typeface="Helvetica Neue Light"/>
                <a:ea typeface="Helvetica Neue Light"/>
                <a:cs typeface="Helvetica Neue Light"/>
                <a:sym typeface="Helvetica Neue Light"/>
              </a:rPr>
              <a:t>En primer lugar, aplicas la propiedad “</a:t>
            </a:r>
            <a:r>
              <a:rPr b="1" i="0" lang="es" sz="1600" u="none" cap="none" strike="noStrike">
                <a:solidFill>
                  <a:srgbClr val="000000"/>
                </a:solidFill>
                <a:highlight>
                  <a:srgbClr val="A6FFCA"/>
                </a:highlight>
                <a:latin typeface="Helvetica Neue"/>
                <a:ea typeface="Helvetica Neue"/>
                <a:cs typeface="Helvetica Neue"/>
                <a:sym typeface="Helvetica Neue"/>
              </a:rPr>
              <a:t>display: grid</a:t>
            </a:r>
            <a:r>
              <a:rPr b="0" i="0" lang="es" sz="1600" u="none" cap="none" strike="noStrike">
                <a:solidFill>
                  <a:srgbClr val="000000"/>
                </a:solidFill>
                <a:highlight>
                  <a:srgbClr val="A6FFCA"/>
                </a:highlight>
                <a:latin typeface="Helvetica Neue Light"/>
                <a:ea typeface="Helvetica Neue Light"/>
                <a:cs typeface="Helvetica Neue Light"/>
                <a:sym typeface="Helvetica Neue Light"/>
              </a:rPr>
              <a:t>” al elemento padre.</a:t>
            </a:r>
            <a:endParaRPr b="0" i="0" sz="1600" u="none" cap="none" strike="noStrike">
              <a:solidFill>
                <a:srgbClr val="000000"/>
              </a:solidFill>
              <a:highlight>
                <a:srgbClr val="A6FFCA"/>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500"/>
              <a:buFont typeface="Arial"/>
              <a:buNone/>
            </a:pPr>
            <a:r>
              <a:rPr b="0" i="0" lang="es" sz="1600" u="none" cap="none" strike="noStrike">
                <a:solidFill>
                  <a:srgbClr val="000000"/>
                </a:solidFill>
                <a:highlight>
                  <a:srgbClr val="A6FFCA"/>
                </a:highlight>
                <a:latin typeface="Helvetica Neue Light"/>
                <a:ea typeface="Helvetica Neue Light"/>
                <a:cs typeface="Helvetica Neue Light"/>
                <a:sym typeface="Helvetica Neue Light"/>
              </a:rPr>
              <a:t>Luego puedes usar lo siguiente para crear la estructura principal:</a:t>
            </a:r>
            <a:endParaRPr b="0" i="0" sz="1600" u="none" cap="none" strike="noStrike">
              <a:solidFill>
                <a:srgbClr val="000000"/>
              </a:solidFill>
              <a:highlight>
                <a:srgbClr val="A6FFCA"/>
              </a:highlight>
              <a:latin typeface="Helvetica Neue Light"/>
              <a:ea typeface="Helvetica Neue Light"/>
              <a:cs typeface="Helvetica Neue Light"/>
              <a:sym typeface="Helvetica Neue Light"/>
            </a:endParaRPr>
          </a:p>
        </p:txBody>
      </p:sp>
      <p:pic>
        <p:nvPicPr>
          <p:cNvPr id="269" name="Google Shape;269;p34"/>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35"/>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275" name="Google Shape;275;p35"/>
          <p:cNvSpPr txBox="1"/>
          <p:nvPr/>
        </p:nvSpPr>
        <p:spPr>
          <a:xfrm>
            <a:off x="3857100" y="662550"/>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EL OBJETIVO</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pic>
        <p:nvPicPr>
          <p:cNvPr id="276" name="Google Shape;276;p35"/>
          <p:cNvPicPr preferRelativeResize="0"/>
          <p:nvPr/>
        </p:nvPicPr>
        <p:blipFill rotWithShape="1">
          <a:blip r:embed="rId4">
            <a:alphaModFix/>
          </a:blip>
          <a:srcRect b="0" l="0" r="0" t="0"/>
          <a:stretch/>
        </p:blipFill>
        <p:spPr>
          <a:xfrm>
            <a:off x="73148" y="140200"/>
            <a:ext cx="6388524" cy="4863076"/>
          </a:xfrm>
          <a:prstGeom prst="rect">
            <a:avLst/>
          </a:prstGeom>
          <a:noFill/>
          <a:ln>
            <a:noFill/>
          </a:ln>
        </p:spPr>
      </p:pic>
      <p:sp>
        <p:nvSpPr>
          <p:cNvPr id="277" name="Google Shape;277;p35"/>
          <p:cNvSpPr txBox="1"/>
          <p:nvPr/>
        </p:nvSpPr>
        <p:spPr>
          <a:xfrm>
            <a:off x="6816150" y="1422525"/>
            <a:ext cx="1938300" cy="3445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i="0" lang="es" sz="1800" u="none" cap="none" strike="noStrike">
                <a:solidFill>
                  <a:srgbClr val="000000"/>
                </a:solidFill>
                <a:latin typeface="Helvetica Neue Light"/>
                <a:ea typeface="Helvetica Neue Light"/>
                <a:cs typeface="Helvetica Neue Light"/>
                <a:sym typeface="Helvetica Neue Light"/>
              </a:rPr>
              <a:t>Este tipo de estructura no es posible con Flexbox, por eso podemos pensar en usar </a:t>
            </a:r>
            <a:r>
              <a:rPr i="0" lang="es" sz="1800" u="none" cap="none" strike="noStrike">
                <a:solidFill>
                  <a:srgbClr val="000000"/>
                </a:solidFill>
                <a:highlight>
                  <a:srgbClr val="E0FF00"/>
                </a:highlight>
                <a:latin typeface="Helvetica Neue Light"/>
                <a:ea typeface="Helvetica Neue Light"/>
                <a:cs typeface="Helvetica Neue Light"/>
                <a:sym typeface="Helvetica Neue Light"/>
              </a:rPr>
              <a:t>Grid</a:t>
            </a:r>
            <a:endParaRPr i="0" sz="1800" u="none" cap="none" strike="noStrike">
              <a:solidFill>
                <a:srgbClr val="000000"/>
              </a:solidFill>
              <a:highlight>
                <a:srgbClr val="E0FF00"/>
              </a:highlight>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36"/>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283" name="Google Shape;283;p36"/>
          <p:cNvSpPr txBox="1"/>
          <p:nvPr/>
        </p:nvSpPr>
        <p:spPr>
          <a:xfrm>
            <a:off x="643801" y="31160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FILAS Y COLUMNAS EXPLÍCITAS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graphicFrame>
        <p:nvGraphicFramePr>
          <p:cNvPr id="284" name="Google Shape;284;p36"/>
          <p:cNvGraphicFramePr/>
          <p:nvPr/>
        </p:nvGraphicFramePr>
        <p:xfrm>
          <a:off x="800000" y="2571750"/>
          <a:ext cx="3000000" cy="3000000"/>
        </p:xfrm>
        <a:graphic>
          <a:graphicData uri="http://schemas.openxmlformats.org/drawingml/2006/table">
            <a:tbl>
              <a:tblPr>
                <a:noFill/>
                <a:tableStyleId>{ED20B800-3FF7-4236-BAB8-BAC0A04E9A8F}</a:tableStyleId>
              </a:tblPr>
              <a:tblGrid>
                <a:gridCol w="2099750"/>
                <a:gridCol w="5444250"/>
              </a:tblGrid>
              <a:tr h="407425">
                <a:tc>
                  <a:txBody>
                    <a:bodyPr/>
                    <a:lstStyle/>
                    <a:p>
                      <a:pPr indent="0" lvl="0" marL="0" marR="0" rtl="0" algn="ctr">
                        <a:lnSpc>
                          <a:spcPct val="115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Propiedad</a:t>
                      </a:r>
                      <a:endParaRPr b="1" sz="1600" u="none" cap="none" strike="noStrike">
                        <a:latin typeface="Helvetica Neue"/>
                        <a:ea typeface="Helvetica Neue"/>
                        <a:cs typeface="Helvetica Neue"/>
                        <a:sym typeface="Helvetica Neue"/>
                      </a:endParaRPr>
                    </a:p>
                  </a:txBody>
                  <a:tcPr marT="63500" marB="63500" marR="63500" marL="63500">
                    <a:solidFill>
                      <a:srgbClr val="DDDDDD"/>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Descripción</a:t>
                      </a:r>
                      <a:endParaRPr b="1" sz="1600" u="none" cap="none" strike="noStrike">
                        <a:latin typeface="Helvetica Neue"/>
                        <a:ea typeface="Helvetica Neue"/>
                        <a:cs typeface="Helvetica Neue"/>
                        <a:sym typeface="Helvetica Neue"/>
                      </a:endParaRPr>
                    </a:p>
                  </a:txBody>
                  <a:tcPr marT="63500" marB="63500" marR="63500" marL="63500">
                    <a:solidFill>
                      <a:srgbClr val="DDDDDD"/>
                    </a:solidFill>
                  </a:tcPr>
                </a:tc>
              </a:tr>
              <a:tr h="919100">
                <a:tc>
                  <a:txBody>
                    <a:bodyPr/>
                    <a:lstStyle/>
                    <a:p>
                      <a:pPr indent="0" lvl="0" marL="0" marR="0" rtl="0" algn="ctr">
                        <a:lnSpc>
                          <a:spcPct val="115000"/>
                        </a:lnSpc>
                        <a:spcBef>
                          <a:spcPts val="0"/>
                        </a:spcBef>
                        <a:spcAft>
                          <a:spcPts val="0"/>
                        </a:spcAft>
                        <a:buClr>
                          <a:srgbClr val="000000"/>
                        </a:buClr>
                        <a:buSzPts val="1600"/>
                        <a:buFont typeface="Arial"/>
                        <a:buNone/>
                      </a:pPr>
                      <a:r>
                        <a:rPr i="1" lang="es" sz="1600" u="none" cap="none" strike="noStrike">
                          <a:latin typeface="Helvetica Neue Light"/>
                          <a:ea typeface="Helvetica Neue Light"/>
                          <a:cs typeface="Helvetica Neue Light"/>
                          <a:sym typeface="Helvetica Neue Light"/>
                        </a:rPr>
                        <a:t>grid-template-columns</a:t>
                      </a:r>
                      <a:endParaRPr i="1" sz="1600" u="none" cap="none" strike="noStrike">
                        <a:latin typeface="Helvetica Neue Light"/>
                        <a:ea typeface="Helvetica Neue Light"/>
                        <a:cs typeface="Helvetica Neue Light"/>
                        <a:sym typeface="Helvetica Neue Light"/>
                      </a:endParaRPr>
                    </a:p>
                  </a:txBody>
                  <a:tcPr marT="63500" marB="63500" marR="63500" marL="63500"/>
                </a:tc>
                <a:tc>
                  <a:txBody>
                    <a:bodyPr/>
                    <a:lstStyle/>
                    <a:p>
                      <a:pPr indent="0" lvl="0" marL="0" marR="0" rtl="0" algn="ctr">
                        <a:lnSpc>
                          <a:spcPct val="115000"/>
                        </a:lnSpc>
                        <a:spcBef>
                          <a:spcPts val="0"/>
                        </a:spcBef>
                        <a:spcAft>
                          <a:spcPts val="0"/>
                        </a:spcAft>
                        <a:buClr>
                          <a:srgbClr val="000000"/>
                        </a:buClr>
                        <a:buSzPts val="1600"/>
                        <a:buFont typeface="Arial"/>
                        <a:buNone/>
                      </a:pPr>
                      <a:r>
                        <a:rPr lang="es" sz="1600" u="none" cap="none" strike="noStrike">
                          <a:latin typeface="Helvetica Neue Light"/>
                          <a:ea typeface="Helvetica Neue Light"/>
                          <a:cs typeface="Helvetica Neue Light"/>
                          <a:sym typeface="Helvetica Neue Light"/>
                        </a:rPr>
                        <a:t>Establece el tamaño de las columnas (eje horizontal).</a:t>
                      </a:r>
                      <a:endParaRPr sz="1600" u="none" cap="none" strike="noStrike">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latin typeface="Helvetica Neue Light"/>
                        <a:ea typeface="Helvetica Neue Light"/>
                        <a:cs typeface="Helvetica Neue Light"/>
                        <a:sym typeface="Helvetica Neue Light"/>
                      </a:endParaRPr>
                    </a:p>
                  </a:txBody>
                  <a:tcPr marT="63500" marB="63500" marR="63500" marL="63500"/>
                </a:tc>
              </a:tr>
              <a:tr h="679075">
                <a:tc>
                  <a:txBody>
                    <a:bodyPr/>
                    <a:lstStyle/>
                    <a:p>
                      <a:pPr indent="0" lvl="0" marL="0" marR="0" rtl="0" algn="ctr">
                        <a:lnSpc>
                          <a:spcPct val="115000"/>
                        </a:lnSpc>
                        <a:spcBef>
                          <a:spcPts val="0"/>
                        </a:spcBef>
                        <a:spcAft>
                          <a:spcPts val="0"/>
                        </a:spcAft>
                        <a:buClr>
                          <a:srgbClr val="000000"/>
                        </a:buClr>
                        <a:buSzPts val="1600"/>
                        <a:buFont typeface="Arial"/>
                        <a:buNone/>
                      </a:pPr>
                      <a:r>
                        <a:rPr i="1" lang="es" sz="1600" u="none" cap="none" strike="noStrike">
                          <a:latin typeface="Helvetica Neue Light"/>
                          <a:ea typeface="Helvetica Neue Light"/>
                          <a:cs typeface="Helvetica Neue Light"/>
                          <a:sym typeface="Helvetica Neue Light"/>
                        </a:rPr>
                        <a:t>grid-template-rows</a:t>
                      </a:r>
                      <a:endParaRPr i="1" sz="1600" u="none" cap="none" strike="noStrike">
                        <a:latin typeface="Helvetica Neue Light"/>
                        <a:ea typeface="Helvetica Neue Light"/>
                        <a:cs typeface="Helvetica Neue Light"/>
                        <a:sym typeface="Helvetica Neue Light"/>
                      </a:endParaRPr>
                    </a:p>
                  </a:txBody>
                  <a:tcPr marT="63500" marB="63500" marR="63500" marL="63500"/>
                </a:tc>
                <a:tc>
                  <a:txBody>
                    <a:bodyPr/>
                    <a:lstStyle/>
                    <a:p>
                      <a:pPr indent="0" lvl="0" marL="0" marR="0" rtl="0" algn="ctr">
                        <a:lnSpc>
                          <a:spcPct val="115000"/>
                        </a:lnSpc>
                        <a:spcBef>
                          <a:spcPts val="0"/>
                        </a:spcBef>
                        <a:spcAft>
                          <a:spcPts val="0"/>
                        </a:spcAft>
                        <a:buClr>
                          <a:srgbClr val="000000"/>
                        </a:buClr>
                        <a:buSzPts val="1600"/>
                        <a:buFont typeface="Arial"/>
                        <a:buNone/>
                      </a:pPr>
                      <a:r>
                        <a:rPr lang="es" sz="1600" u="none" cap="none" strike="noStrike">
                          <a:latin typeface="Helvetica Neue Light"/>
                          <a:ea typeface="Helvetica Neue Light"/>
                          <a:cs typeface="Helvetica Neue Light"/>
                          <a:sym typeface="Helvetica Neue Light"/>
                        </a:rPr>
                        <a:t>Establece el tamaño de las filas (eje vertical).</a:t>
                      </a:r>
                      <a:endParaRPr sz="1600" u="none" cap="none" strike="noStrike">
                        <a:latin typeface="Helvetica Neue Light"/>
                        <a:ea typeface="Helvetica Neue Light"/>
                        <a:cs typeface="Helvetica Neue Light"/>
                        <a:sym typeface="Helvetica Neue Light"/>
                      </a:endParaRPr>
                    </a:p>
                  </a:txBody>
                  <a:tcPr marT="63500" marB="63500" marR="63500" marL="63500"/>
                </a:tc>
              </a:tr>
            </a:tbl>
          </a:graphicData>
        </a:graphic>
      </p:graphicFrame>
      <p:sp>
        <p:nvSpPr>
          <p:cNvPr id="285" name="Google Shape;285;p36"/>
          <p:cNvSpPr txBox="1"/>
          <p:nvPr/>
        </p:nvSpPr>
        <p:spPr>
          <a:xfrm>
            <a:off x="643800" y="1152319"/>
            <a:ext cx="7856400" cy="1572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Es posible crear cuadrículas con un tamaño </a:t>
            </a:r>
            <a:r>
              <a:rPr b="1" i="0" lang="es" sz="1800" u="none" cap="none" strike="noStrike">
                <a:solidFill>
                  <a:srgbClr val="000000"/>
                </a:solidFill>
                <a:latin typeface="Helvetica Neue"/>
                <a:ea typeface="Helvetica Neue"/>
                <a:cs typeface="Helvetica Neue"/>
                <a:sym typeface="Helvetica Neue"/>
              </a:rPr>
              <a:t>definido</a:t>
            </a:r>
            <a:r>
              <a:rPr b="0" i="0" lang="es" sz="1800" u="none" cap="none" strike="noStrike">
                <a:solidFill>
                  <a:srgbClr val="000000"/>
                </a:solidFill>
                <a:latin typeface="Helvetica Neue Light"/>
                <a:ea typeface="Helvetica Neue Light"/>
                <a:cs typeface="Helvetica Neue Light"/>
                <a:sym typeface="Helvetica Neue Light"/>
              </a:rPr>
              <a:t>. Para ello, sólo tienes que usar las propiedades CSS </a:t>
            </a:r>
            <a:r>
              <a:rPr b="0" i="1" lang="es" sz="1800" u="none" cap="none" strike="noStrike">
                <a:solidFill>
                  <a:srgbClr val="000000"/>
                </a:solidFill>
                <a:highlight>
                  <a:srgbClr val="E0FF00"/>
                </a:highlight>
                <a:latin typeface="Helvetica Neue Light"/>
                <a:ea typeface="Helvetica Neue Light"/>
                <a:cs typeface="Helvetica Neue Light"/>
                <a:sym typeface="Helvetica Neue Light"/>
              </a:rPr>
              <a:t>grid-template-columns</a:t>
            </a:r>
            <a:r>
              <a:rPr b="0" i="0" lang="es" sz="1800" u="none" cap="none" strike="noStrike">
                <a:solidFill>
                  <a:srgbClr val="000000"/>
                </a:solidFill>
                <a:latin typeface="Helvetica Neue Light"/>
                <a:ea typeface="Helvetica Neue Light"/>
                <a:cs typeface="Helvetica Neue Light"/>
                <a:sym typeface="Helvetica Neue Light"/>
              </a:rPr>
              <a:t> y </a:t>
            </a:r>
            <a:r>
              <a:rPr b="0" i="1" lang="es" sz="1800" u="none" cap="none" strike="noStrike">
                <a:solidFill>
                  <a:srgbClr val="000000"/>
                </a:solidFill>
                <a:highlight>
                  <a:srgbClr val="E0FF00"/>
                </a:highlight>
                <a:latin typeface="Helvetica Neue Light"/>
                <a:ea typeface="Helvetica Neue Light"/>
                <a:cs typeface="Helvetica Neue Light"/>
                <a:sym typeface="Helvetica Neue Light"/>
              </a:rPr>
              <a:t>grid-template-rows</a:t>
            </a:r>
            <a:r>
              <a:rPr b="0" i="0" lang="es" sz="1800" u="none" cap="none" strike="noStrike">
                <a:solidFill>
                  <a:srgbClr val="000000"/>
                </a:solidFill>
                <a:latin typeface="Helvetica Neue Light"/>
                <a:ea typeface="Helvetica Neue Light"/>
                <a:cs typeface="Helvetica Neue Light"/>
                <a:sym typeface="Helvetica Neue Light"/>
              </a:rPr>
              <a:t>, las cuales sirven para indicar las dimensiones de cada celda de la cuadrícula, diferenciando entre columnas y filas.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286" name="Google Shape;286;p36"/>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37"/>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292" name="Google Shape;292;p37"/>
          <p:cNvSpPr txBox="1"/>
          <p:nvPr/>
        </p:nvSpPr>
        <p:spPr>
          <a:xfrm>
            <a:off x="643801" y="34615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FILAS Y COLUMNAS EXPLÍCITAS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293" name="Google Shape;293;p37"/>
          <p:cNvSpPr txBox="1"/>
          <p:nvPr/>
        </p:nvSpPr>
        <p:spPr>
          <a:xfrm>
            <a:off x="557850" y="2260425"/>
            <a:ext cx="4004700" cy="21594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25000"/>
              </a:lnSpc>
              <a:spcBef>
                <a:spcPts val="0"/>
              </a:spcBef>
              <a:spcAft>
                <a:spcPts val="0"/>
              </a:spcAft>
              <a:buClr>
                <a:schemeClr val="dk1"/>
              </a:buClr>
              <a:buSzPts val="1100"/>
              <a:buFont typeface="Arial"/>
              <a:buNone/>
            </a:pPr>
            <a:r>
              <a:rPr b="0" i="0" lang="es" sz="1400" u="none" cap="none" strike="noStrike">
                <a:solidFill>
                  <a:srgbClr val="800000"/>
                </a:solidFill>
                <a:latin typeface="Consolas"/>
                <a:ea typeface="Consolas"/>
                <a:cs typeface="Consolas"/>
                <a:sym typeface="Consolas"/>
              </a:rPr>
              <a:t>.grid</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25000"/>
              </a:lnSpc>
              <a:spcBef>
                <a:spcPts val="0"/>
              </a:spcBef>
              <a:spcAft>
                <a:spcPts val="0"/>
              </a:spcAft>
              <a:buClr>
                <a:schemeClr val="dk1"/>
              </a:buClr>
              <a:buSzPts val="11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display</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grid</a:t>
            </a:r>
            <a:r>
              <a:rPr b="0" i="0" lang="es" sz="1400" u="none" cap="none" strike="noStrike">
                <a:solidFill>
                  <a:schemeClr val="dk1"/>
                </a:solidFill>
                <a:latin typeface="Consolas"/>
                <a:ea typeface="Consolas"/>
                <a:cs typeface="Consolas"/>
                <a:sym typeface="Consolas"/>
              </a:rPr>
              <a:t>;  </a:t>
            </a:r>
            <a:br>
              <a:rPr b="0" i="0" lang="es" sz="1400" u="none" cap="none" strike="noStrike">
                <a:solidFill>
                  <a:schemeClr val="dk1"/>
                </a:solidFill>
                <a:latin typeface="Consolas"/>
                <a:ea typeface="Consolas"/>
                <a:cs typeface="Consolas"/>
                <a:sym typeface="Consolas"/>
              </a:rPr>
            </a:b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08000"/>
                </a:solidFill>
                <a:latin typeface="Consolas"/>
                <a:ea typeface="Consolas"/>
                <a:cs typeface="Consolas"/>
                <a:sym typeface="Consolas"/>
              </a:rPr>
              <a:t>/* 2 columnas */</a:t>
            </a:r>
            <a:endParaRPr b="0" i="0" sz="1400" u="none" cap="none" strike="noStrike">
              <a:solidFill>
                <a:schemeClr val="dk1"/>
              </a:solidFill>
              <a:latin typeface="Consolas"/>
              <a:ea typeface="Consolas"/>
              <a:cs typeface="Consolas"/>
              <a:sym typeface="Consolas"/>
            </a:endParaRPr>
          </a:p>
          <a:p>
            <a:pPr indent="0" lvl="0" marL="0" marR="0" rtl="0" algn="l">
              <a:lnSpc>
                <a:spcPct val="125000"/>
              </a:lnSpc>
              <a:spcBef>
                <a:spcPts val="0"/>
              </a:spcBef>
              <a:spcAft>
                <a:spcPts val="0"/>
              </a:spcAft>
              <a:buClr>
                <a:schemeClr val="dk1"/>
              </a:buClr>
              <a:buSzPts val="11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grid-template-columns</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300px</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100px</a:t>
            </a:r>
            <a:r>
              <a:rPr b="0" i="0" lang="es" sz="1400" u="none" cap="none" strike="noStrike">
                <a:solidFill>
                  <a:schemeClr val="dk1"/>
                </a:solidFill>
                <a:latin typeface="Consolas"/>
                <a:ea typeface="Consolas"/>
                <a:cs typeface="Consolas"/>
                <a:sym typeface="Consolas"/>
              </a:rPr>
              <a:t>; </a:t>
            </a:r>
            <a:endParaRPr b="0" i="0" sz="1400" u="none" cap="none" strike="noStrike">
              <a:solidFill>
                <a:srgbClr val="008000"/>
              </a:solidFill>
              <a:latin typeface="Consolas"/>
              <a:ea typeface="Consolas"/>
              <a:cs typeface="Consolas"/>
              <a:sym typeface="Consolas"/>
            </a:endParaRPr>
          </a:p>
          <a:p>
            <a:pPr indent="0" lvl="0" marL="0" marR="0" rtl="0" algn="l">
              <a:lnSpc>
                <a:spcPct val="125000"/>
              </a:lnSpc>
              <a:spcBef>
                <a:spcPts val="0"/>
              </a:spcBef>
              <a:spcAft>
                <a:spcPts val="0"/>
              </a:spcAft>
              <a:buClr>
                <a:schemeClr val="dk1"/>
              </a:buClr>
              <a:buSzPts val="11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08000"/>
                </a:solidFill>
                <a:latin typeface="Consolas"/>
                <a:ea typeface="Consolas"/>
                <a:cs typeface="Consolas"/>
                <a:sym typeface="Consolas"/>
              </a:rPr>
              <a:t>/* 2 filas */</a:t>
            </a:r>
            <a:br>
              <a:rPr b="0" i="0" lang="es" sz="1400" u="none" cap="none" strike="noStrike">
                <a:solidFill>
                  <a:schemeClr val="dk1"/>
                </a:solidFill>
                <a:latin typeface="Consolas"/>
                <a:ea typeface="Consolas"/>
                <a:cs typeface="Consolas"/>
                <a:sym typeface="Consolas"/>
              </a:rPr>
            </a:b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grid-template-rows</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40px</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100px</a:t>
            </a:r>
            <a:r>
              <a:rPr b="0" i="0" lang="es" sz="1400" u="none" cap="none" strike="noStrike">
                <a:solidFill>
                  <a:schemeClr val="dk1"/>
                </a:solidFill>
                <a:latin typeface="Consolas"/>
                <a:ea typeface="Consolas"/>
                <a:cs typeface="Consolas"/>
                <a:sym typeface="Consolas"/>
              </a:rPr>
              <a:t>; </a:t>
            </a:r>
            <a:endParaRPr b="0" i="0" sz="1400" u="none" cap="none" strike="noStrike">
              <a:solidFill>
                <a:srgbClr val="008000"/>
              </a:solidFill>
              <a:latin typeface="Consolas"/>
              <a:ea typeface="Consolas"/>
              <a:cs typeface="Consolas"/>
              <a:sym typeface="Consolas"/>
            </a:endParaRPr>
          </a:p>
          <a:p>
            <a:pPr indent="0" lvl="0" marL="0" marR="0" rtl="0" algn="l">
              <a:lnSpc>
                <a:spcPct val="125000"/>
              </a:lnSpc>
              <a:spcBef>
                <a:spcPts val="0"/>
              </a:spcBef>
              <a:spcAft>
                <a:spcPts val="0"/>
              </a:spcAft>
              <a:buClr>
                <a:schemeClr val="dk1"/>
              </a:buClr>
              <a:buSzPts val="11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just">
              <a:lnSpc>
                <a:spcPct val="125000"/>
              </a:lnSpc>
              <a:spcBef>
                <a:spcPts val="0"/>
              </a:spcBef>
              <a:spcAft>
                <a:spcPts val="0"/>
              </a:spcAft>
              <a:buClr>
                <a:srgbClr val="000000"/>
              </a:buClr>
              <a:buSzPts val="1400"/>
              <a:buFont typeface="Arial"/>
              <a:buNone/>
            </a:pPr>
            <a:r>
              <a:t/>
            </a:r>
            <a:endParaRPr b="0" i="0" sz="1400" u="none" cap="none" strike="noStrike">
              <a:solidFill>
                <a:srgbClr val="D7BA7D"/>
              </a:solidFill>
              <a:latin typeface="Consolas"/>
              <a:ea typeface="Consolas"/>
              <a:cs typeface="Consolas"/>
              <a:sym typeface="Consolas"/>
            </a:endParaRPr>
          </a:p>
        </p:txBody>
      </p:sp>
      <p:sp>
        <p:nvSpPr>
          <p:cNvPr id="294" name="Google Shape;294;p37"/>
          <p:cNvSpPr txBox="1"/>
          <p:nvPr/>
        </p:nvSpPr>
        <p:spPr>
          <a:xfrm>
            <a:off x="557850" y="1258000"/>
            <a:ext cx="8028300" cy="762600"/>
          </a:xfrm>
          <a:prstGeom prst="rect">
            <a:avLst/>
          </a:prstGeom>
          <a:solidFill>
            <a:srgbClr val="A6FFCA"/>
          </a:solidFill>
          <a:ln>
            <a:noFill/>
          </a:ln>
        </p:spPr>
        <p:txBody>
          <a:bodyPr anchorCtr="0" anchor="t" bIns="91425" lIns="91425" spcFirstLastPara="1" rIns="91425" wrap="square" tIns="91425">
            <a:noAutofit/>
          </a:bodyPr>
          <a:lstStyle/>
          <a:p>
            <a:pPr indent="0" lvl="0" marL="0" marR="0" rtl="0" algn="ctr">
              <a:lnSpc>
                <a:spcPct val="115000"/>
              </a:lnSpc>
              <a:spcBef>
                <a:spcPts val="1000"/>
              </a:spcBef>
              <a:spcAft>
                <a:spcPts val="0"/>
              </a:spcAft>
              <a:buClr>
                <a:srgbClr val="000000"/>
              </a:buClr>
              <a:buSzPts val="1400"/>
              <a:buFont typeface="Arial"/>
              <a:buNone/>
            </a:pPr>
            <a:r>
              <a:rPr lang="es" sz="1800">
                <a:solidFill>
                  <a:schemeClr val="dk1"/>
                </a:solidFill>
                <a:latin typeface="Anton"/>
                <a:ea typeface="Anton"/>
                <a:cs typeface="Anton"/>
                <a:sym typeface="Anton"/>
              </a:rPr>
              <a:t>👀 </a:t>
            </a:r>
            <a:r>
              <a:rPr b="0" i="0" lang="es" sz="1800" u="none" cap="none" strike="noStrike">
                <a:solidFill>
                  <a:srgbClr val="000000"/>
                </a:solidFill>
                <a:latin typeface="Helvetica Neue Light"/>
                <a:ea typeface="Helvetica Neue Light"/>
                <a:cs typeface="Helvetica Neue Light"/>
                <a:sym typeface="Helvetica Neue Light"/>
              </a:rPr>
              <a:t>Veamos la forma más simple de crear una grilla, especificando cuántas columnas y filas queremos. </a:t>
            </a:r>
            <a:endParaRPr b="0" sz="1800" u="none" cap="none" strike="noStrike">
              <a:solidFill>
                <a:srgbClr val="000000"/>
              </a:solidFill>
              <a:latin typeface="Helvetica Neue Light"/>
              <a:ea typeface="Helvetica Neue Light"/>
              <a:cs typeface="Helvetica Neue Light"/>
              <a:sym typeface="Helvetica Neue Light"/>
            </a:endParaRPr>
          </a:p>
        </p:txBody>
      </p:sp>
      <p:sp>
        <p:nvSpPr>
          <p:cNvPr id="295" name="Google Shape;295;p37"/>
          <p:cNvSpPr txBox="1"/>
          <p:nvPr/>
        </p:nvSpPr>
        <p:spPr>
          <a:xfrm>
            <a:off x="4655550" y="2260400"/>
            <a:ext cx="3930600" cy="21594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rgbClr val="800000"/>
                </a:solidFill>
                <a:latin typeface="Consolas"/>
                <a:ea typeface="Consolas"/>
                <a:cs typeface="Consolas"/>
                <a:sym typeface="Consolas"/>
              </a:rPr>
              <a:t>&lt;section</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class</a:t>
            </a:r>
            <a:r>
              <a:rPr b="0" i="0" lang="es" sz="1400" u="none" cap="none" strike="noStrike">
                <a:solidFill>
                  <a:schemeClr val="dk1"/>
                </a:solidFill>
                <a:latin typeface="Consolas"/>
                <a:ea typeface="Consolas"/>
                <a:cs typeface="Consolas"/>
                <a:sym typeface="Consolas"/>
              </a:rPr>
              <a:t>=</a:t>
            </a:r>
            <a:r>
              <a:rPr b="0" i="0" lang="es" sz="1400" u="none" cap="none" strike="noStrike">
                <a:solidFill>
                  <a:srgbClr val="0000FF"/>
                </a:solidFill>
                <a:latin typeface="Consolas"/>
                <a:ea typeface="Consolas"/>
                <a:cs typeface="Consolas"/>
                <a:sym typeface="Consolas"/>
              </a:rPr>
              <a:t>"grid"</a:t>
            </a:r>
            <a:r>
              <a:rPr b="0" i="0" lang="es" sz="1400" u="none" cap="none" strike="noStrike">
                <a:solidFill>
                  <a:srgbClr val="800000"/>
                </a:solidFill>
                <a:latin typeface="Consolas"/>
                <a:ea typeface="Consolas"/>
                <a:cs typeface="Consolas"/>
                <a:sym typeface="Consolas"/>
              </a:rPr>
              <a:t>&gt;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800000"/>
                </a:solidFill>
                <a:latin typeface="Consolas"/>
                <a:ea typeface="Consolas"/>
                <a:cs typeface="Consolas"/>
                <a:sym typeface="Consolas"/>
              </a:rPr>
              <a:t>&lt;div&gt;</a:t>
            </a:r>
            <a:r>
              <a:rPr b="0" i="0" lang="es" sz="1400" u="none" cap="none" strike="noStrike">
                <a:solidFill>
                  <a:schemeClr val="dk1"/>
                </a:solidFill>
                <a:latin typeface="Consolas"/>
                <a:ea typeface="Consolas"/>
                <a:cs typeface="Consolas"/>
                <a:sym typeface="Consolas"/>
              </a:rPr>
              <a:t>Item 1</a:t>
            </a:r>
            <a:r>
              <a:rPr b="0" i="0" lang="es" sz="1400" u="none" cap="none" strike="noStrike">
                <a:solidFill>
                  <a:srgbClr val="800000"/>
                </a:solidFill>
                <a:latin typeface="Consolas"/>
                <a:ea typeface="Consolas"/>
                <a:cs typeface="Consolas"/>
                <a:sym typeface="Consolas"/>
              </a:rPr>
              <a:t>&lt;/div&gt;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800000"/>
                </a:solidFill>
                <a:latin typeface="Consolas"/>
                <a:ea typeface="Consolas"/>
                <a:cs typeface="Consolas"/>
                <a:sym typeface="Consolas"/>
              </a:rPr>
              <a:t>&lt;div&gt;</a:t>
            </a:r>
            <a:r>
              <a:rPr b="0" i="0" lang="es" sz="1400" u="none" cap="none" strike="noStrike">
                <a:solidFill>
                  <a:schemeClr val="dk1"/>
                </a:solidFill>
                <a:latin typeface="Consolas"/>
                <a:ea typeface="Consolas"/>
                <a:cs typeface="Consolas"/>
                <a:sym typeface="Consolas"/>
              </a:rPr>
              <a:t>Item 2</a:t>
            </a:r>
            <a:r>
              <a:rPr b="0" i="0" lang="es" sz="1400" u="none" cap="none" strike="noStrike">
                <a:solidFill>
                  <a:srgbClr val="800000"/>
                </a:solidFill>
                <a:latin typeface="Consolas"/>
                <a:ea typeface="Consolas"/>
                <a:cs typeface="Consolas"/>
                <a:sym typeface="Consolas"/>
              </a:rPr>
              <a:t>&lt;/div&gt;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800000"/>
                </a:solidFill>
                <a:latin typeface="Consolas"/>
                <a:ea typeface="Consolas"/>
                <a:cs typeface="Consolas"/>
                <a:sym typeface="Consolas"/>
              </a:rPr>
              <a:t>&lt;div&gt;</a:t>
            </a:r>
            <a:r>
              <a:rPr b="0" i="0" lang="es" sz="1400" u="none" cap="none" strike="noStrike">
                <a:solidFill>
                  <a:schemeClr val="dk1"/>
                </a:solidFill>
                <a:latin typeface="Consolas"/>
                <a:ea typeface="Consolas"/>
                <a:cs typeface="Consolas"/>
                <a:sym typeface="Consolas"/>
              </a:rPr>
              <a:t>Item 3</a:t>
            </a:r>
            <a:r>
              <a:rPr b="0" i="0" lang="es" sz="1400" u="none" cap="none" strike="noStrike">
                <a:solidFill>
                  <a:srgbClr val="800000"/>
                </a:solidFill>
                <a:latin typeface="Consolas"/>
                <a:ea typeface="Consolas"/>
                <a:cs typeface="Consolas"/>
                <a:sym typeface="Consolas"/>
              </a:rPr>
              <a:t>&lt;/div&gt;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800000"/>
                </a:solidFill>
                <a:latin typeface="Consolas"/>
                <a:ea typeface="Consolas"/>
                <a:cs typeface="Consolas"/>
                <a:sym typeface="Consolas"/>
              </a:rPr>
              <a:t>&lt;div&gt;</a:t>
            </a:r>
            <a:r>
              <a:rPr b="0" i="0" lang="es" sz="1400" u="none" cap="none" strike="noStrike">
                <a:solidFill>
                  <a:schemeClr val="dk1"/>
                </a:solidFill>
                <a:latin typeface="Consolas"/>
                <a:ea typeface="Consolas"/>
                <a:cs typeface="Consolas"/>
                <a:sym typeface="Consolas"/>
              </a:rPr>
              <a:t>Item 4</a:t>
            </a:r>
            <a:r>
              <a:rPr b="0" i="0" lang="es" sz="1400" u="none" cap="none" strike="noStrike">
                <a:solidFill>
                  <a:srgbClr val="800000"/>
                </a:solidFill>
                <a:latin typeface="Consolas"/>
                <a:ea typeface="Consolas"/>
                <a:cs typeface="Consolas"/>
                <a:sym typeface="Consolas"/>
              </a:rPr>
              <a:t>&lt;/div&gt;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rgbClr val="800000"/>
                </a:solidFill>
                <a:latin typeface="Consolas"/>
                <a:ea typeface="Consolas"/>
                <a:cs typeface="Consolas"/>
                <a:sym typeface="Consolas"/>
              </a:rPr>
              <a:t>&lt;/section&gt;</a:t>
            </a:r>
            <a:endParaRPr b="0" i="0" sz="1400" u="none" cap="none" strike="noStrike">
              <a:solidFill>
                <a:srgbClr val="800000"/>
              </a:solidFill>
              <a:latin typeface="Consolas"/>
              <a:ea typeface="Consolas"/>
              <a:cs typeface="Consolas"/>
              <a:sym typeface="Consolas"/>
            </a:endParaRPr>
          </a:p>
          <a:p>
            <a:pPr indent="0" lvl="0" marL="0" marR="0" rtl="0" algn="just">
              <a:lnSpc>
                <a:spcPct val="135714"/>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pic>
        <p:nvPicPr>
          <p:cNvPr id="296" name="Google Shape;296;p37"/>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38"/>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302" name="Google Shape;302;p38"/>
          <p:cNvSpPr txBox="1"/>
          <p:nvPr/>
        </p:nvSpPr>
        <p:spPr>
          <a:xfrm>
            <a:off x="643801" y="2545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FILAS Y COLUMNAS EXPLÍCITAS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pic>
        <p:nvPicPr>
          <p:cNvPr id="303" name="Google Shape;303;p38"/>
          <p:cNvPicPr preferRelativeResize="0"/>
          <p:nvPr/>
        </p:nvPicPr>
        <p:blipFill rotWithShape="1">
          <a:blip r:embed="rId4">
            <a:alphaModFix/>
          </a:blip>
          <a:srcRect b="0" l="0" r="0" t="0"/>
          <a:stretch/>
        </p:blipFill>
        <p:spPr>
          <a:xfrm>
            <a:off x="252400" y="1014184"/>
            <a:ext cx="8502050" cy="358364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39"/>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309" name="Google Shape;309;p39"/>
          <p:cNvSpPr txBox="1"/>
          <p:nvPr/>
        </p:nvSpPr>
        <p:spPr>
          <a:xfrm>
            <a:off x="643801" y="2870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FILAS Y COLUMNAS EXPLÍCITAS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310" name="Google Shape;310;p39"/>
          <p:cNvSpPr txBox="1"/>
          <p:nvPr/>
        </p:nvSpPr>
        <p:spPr>
          <a:xfrm>
            <a:off x="726050" y="1206950"/>
            <a:ext cx="8028300" cy="436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i="0" lang="es" sz="1800" u="none" cap="none" strike="noStrike">
                <a:solidFill>
                  <a:schemeClr val="dk1"/>
                </a:solidFill>
                <a:latin typeface="Helvetica Neue"/>
                <a:ea typeface="Helvetica Neue"/>
                <a:cs typeface="Helvetica Neue"/>
                <a:sym typeface="Helvetica Neue"/>
              </a:rPr>
              <a:t>Unidad creada para ser usada en grid ( </a:t>
            </a:r>
            <a:r>
              <a:rPr i="0" lang="es" sz="1800" u="none" cap="none" strike="noStrike">
                <a:solidFill>
                  <a:srgbClr val="FF0000"/>
                </a:solidFill>
                <a:latin typeface="Helvetica Neue"/>
                <a:ea typeface="Helvetica Neue"/>
                <a:cs typeface="Helvetica Neue"/>
                <a:sym typeface="Helvetica Neue"/>
              </a:rPr>
              <a:t>fr (fraction)</a:t>
            </a:r>
            <a:r>
              <a:rPr i="0" lang="es" sz="1800" u="none" cap="none" strike="noStrike">
                <a:solidFill>
                  <a:schemeClr val="dk1"/>
                </a:solidFill>
                <a:latin typeface="Helvetica Neue"/>
                <a:ea typeface="Helvetica Neue"/>
                <a:cs typeface="Helvetica Neue"/>
                <a:sym typeface="Helvetica Neue"/>
              </a:rPr>
              <a:t> )</a:t>
            </a:r>
            <a:endParaRPr i="0" sz="1800" u="none" cap="none" strike="noStrike">
              <a:solidFill>
                <a:schemeClr val="dk1"/>
              </a:solidFill>
              <a:latin typeface="Helvetica Neue"/>
              <a:ea typeface="Helvetica Neue"/>
              <a:cs typeface="Helvetica Neue"/>
              <a:sym typeface="Helvetica Neue"/>
            </a:endParaRPr>
          </a:p>
          <a:p>
            <a:pPr indent="0" lvl="0" marL="0" marR="0" rtl="0" algn="ctr">
              <a:lnSpc>
                <a:spcPct val="100000"/>
              </a:lnSpc>
              <a:spcBef>
                <a:spcPts val="1200"/>
              </a:spcBef>
              <a:spcAft>
                <a:spcPts val="0"/>
              </a:spcAft>
              <a:buClr>
                <a:schemeClr val="dk1"/>
              </a:buClr>
              <a:buSzPts val="1100"/>
              <a:buFont typeface="Arial"/>
              <a:buNone/>
            </a:pPr>
            <a:r>
              <a:t/>
            </a:r>
            <a:endParaRPr b="0" i="1" sz="1400" u="none" cap="none" strike="noStrike">
              <a:solidFill>
                <a:srgbClr val="000000"/>
              </a:solidFill>
              <a:highlight>
                <a:srgbClr val="E0FF00"/>
              </a:highlight>
              <a:latin typeface="Helvetica Neue"/>
              <a:ea typeface="Helvetica Neue"/>
              <a:cs typeface="Helvetica Neue"/>
              <a:sym typeface="Helvetica Neue"/>
            </a:endParaRPr>
          </a:p>
        </p:txBody>
      </p:sp>
      <p:sp>
        <p:nvSpPr>
          <p:cNvPr id="311" name="Google Shape;311;p39"/>
          <p:cNvSpPr txBox="1"/>
          <p:nvPr/>
        </p:nvSpPr>
        <p:spPr>
          <a:xfrm>
            <a:off x="726050" y="1865275"/>
            <a:ext cx="7774200" cy="15336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25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.grid</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457200" lvl="0" marL="0" marR="0" rtl="0" algn="l">
              <a:lnSpc>
                <a:spcPct val="125000"/>
              </a:lnSpc>
              <a:spcBef>
                <a:spcPts val="0"/>
              </a:spcBef>
              <a:spcAft>
                <a:spcPts val="0"/>
              </a:spcAft>
              <a:buClr>
                <a:srgbClr val="000000"/>
              </a:buClr>
              <a:buSzPts val="1400"/>
              <a:buFont typeface="Arial"/>
              <a:buNone/>
            </a:pPr>
            <a:r>
              <a:rPr b="0" i="0" lang="es" sz="1400" u="none" cap="none" strike="noStrike">
                <a:solidFill>
                  <a:srgbClr val="FF0000"/>
                </a:solidFill>
                <a:latin typeface="Consolas"/>
                <a:ea typeface="Consolas"/>
                <a:cs typeface="Consolas"/>
                <a:sym typeface="Consolas"/>
              </a:rPr>
              <a:t>display</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grid</a:t>
            </a:r>
            <a:r>
              <a:rPr b="0" i="0" lang="es" sz="1400" u="none" cap="none" strike="noStrike">
                <a:solidFill>
                  <a:schemeClr val="dk1"/>
                </a:solidFill>
                <a:latin typeface="Consolas"/>
                <a:ea typeface="Consolas"/>
                <a:cs typeface="Consolas"/>
                <a:sym typeface="Consolas"/>
              </a:rPr>
              <a:t>;  </a:t>
            </a:r>
            <a:br>
              <a:rPr b="0" i="0" lang="es" sz="1400" u="none" cap="none" strike="noStrike">
                <a:solidFill>
                  <a:schemeClr val="dk1"/>
                </a:solidFill>
                <a:latin typeface="Consolas"/>
                <a:ea typeface="Consolas"/>
                <a:cs typeface="Consolas"/>
                <a:sym typeface="Consolas"/>
              </a:rPr>
            </a:b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grid-template-columns</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2fr</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1fr</a:t>
            </a:r>
            <a:r>
              <a:rPr b="0" i="0" lang="es" sz="1400" u="none" cap="none" strike="noStrike">
                <a:solidFill>
                  <a:schemeClr val="dk1"/>
                </a:solidFill>
                <a:latin typeface="Consolas"/>
                <a:ea typeface="Consolas"/>
                <a:cs typeface="Consolas"/>
                <a:sym typeface="Consolas"/>
              </a:rPr>
              <a:t>; </a:t>
            </a:r>
            <a:br>
              <a:rPr b="0" i="0" lang="es" sz="1400" u="none" cap="none" strike="noStrike">
                <a:solidFill>
                  <a:schemeClr val="dk1"/>
                </a:solidFill>
                <a:latin typeface="Consolas"/>
                <a:ea typeface="Consolas"/>
                <a:cs typeface="Consolas"/>
                <a:sym typeface="Consolas"/>
              </a:rPr>
            </a:b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grid-template-rows</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3fr</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1fr</a:t>
            </a:r>
            <a:r>
              <a:rPr b="0" i="0" lang="es" sz="1400" u="none" cap="none" strike="noStrike">
                <a:solidFill>
                  <a:schemeClr val="dk1"/>
                </a:solidFill>
                <a:latin typeface="Consolas"/>
                <a:ea typeface="Consolas"/>
                <a:cs typeface="Consolas"/>
                <a:sym typeface="Consolas"/>
              </a:rPr>
              <a:t>; </a:t>
            </a:r>
            <a:endParaRPr b="0" i="0" sz="1400" u="none" cap="none" strike="noStrike">
              <a:solidFill>
                <a:srgbClr val="008000"/>
              </a:solidFill>
              <a:latin typeface="Consolas"/>
              <a:ea typeface="Consolas"/>
              <a:cs typeface="Consolas"/>
              <a:sym typeface="Consolas"/>
            </a:endParaRPr>
          </a:p>
          <a:p>
            <a:pPr indent="0" lvl="0" marL="0" marR="0" rtl="0" algn="l">
              <a:lnSpc>
                <a:spcPct val="125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just">
              <a:lnSpc>
                <a:spcPct val="125000"/>
              </a:lnSpc>
              <a:spcBef>
                <a:spcPts val="0"/>
              </a:spcBef>
              <a:spcAft>
                <a:spcPts val="0"/>
              </a:spcAft>
              <a:buClr>
                <a:srgbClr val="000000"/>
              </a:buClr>
              <a:buSzPts val="1400"/>
              <a:buFont typeface="Arial"/>
              <a:buNone/>
            </a:pPr>
            <a:r>
              <a:t/>
            </a:r>
            <a:endParaRPr b="0" i="0" sz="1400" u="none" cap="none" strike="noStrike">
              <a:solidFill>
                <a:srgbClr val="D7BA7D"/>
              </a:solidFill>
              <a:latin typeface="Consolas"/>
              <a:ea typeface="Consolas"/>
              <a:cs typeface="Consolas"/>
              <a:sym typeface="Consolas"/>
            </a:endParaRPr>
          </a:p>
        </p:txBody>
      </p:sp>
      <p:sp>
        <p:nvSpPr>
          <p:cNvPr id="312" name="Google Shape;312;p39"/>
          <p:cNvSpPr txBox="1"/>
          <p:nvPr/>
        </p:nvSpPr>
        <p:spPr>
          <a:xfrm>
            <a:off x="726050" y="3659800"/>
            <a:ext cx="7774200" cy="738900"/>
          </a:xfrm>
          <a:prstGeom prst="rect">
            <a:avLst/>
          </a:prstGeom>
          <a:solidFill>
            <a:srgbClr val="E0FF00"/>
          </a:solidFill>
          <a:ln>
            <a:noFill/>
          </a:ln>
        </p:spPr>
        <p:txBody>
          <a:bodyPr anchorCtr="0" anchor="t" bIns="91425" lIns="91425" spcFirstLastPara="1" rIns="91425" wrap="square" tIns="91425">
            <a:spAutoFit/>
          </a:bodyPr>
          <a:lstStyle/>
          <a:p>
            <a:pPr indent="0" lvl="0" marL="0" rtl="0" algn="ctr">
              <a:spcBef>
                <a:spcPts val="1200"/>
              </a:spcBef>
              <a:spcAft>
                <a:spcPts val="0"/>
              </a:spcAft>
              <a:buNone/>
            </a:pPr>
            <a:r>
              <a:rPr lang="es" sz="1800">
                <a:solidFill>
                  <a:schemeClr val="dk1"/>
                </a:solidFill>
                <a:latin typeface="Helvetica Neue Light"/>
                <a:ea typeface="Helvetica Neue Light"/>
                <a:cs typeface="Helvetica Neue Light"/>
                <a:sym typeface="Helvetica Neue Light"/>
              </a:rPr>
              <a:t>Nota: también es posible utilizar otras unidades y combinarlas, como porcentajes o la palabra clave auto (que obtiene el tamaño restante).</a:t>
            </a:r>
            <a:endParaRPr sz="1800">
              <a:latin typeface="Helvetica Neue Light"/>
              <a:ea typeface="Helvetica Neue Light"/>
              <a:cs typeface="Helvetica Neue Light"/>
              <a:sym typeface="Helvetica Neue Light"/>
            </a:endParaRPr>
          </a:p>
        </p:txBody>
      </p:sp>
      <p:pic>
        <p:nvPicPr>
          <p:cNvPr id="313" name="Google Shape;313;p39"/>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p40"/>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319" name="Google Shape;319;p40"/>
          <p:cNvSpPr txBox="1"/>
          <p:nvPr/>
        </p:nvSpPr>
        <p:spPr>
          <a:xfrm>
            <a:off x="643801" y="3194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FILAS Y COLUMNAS EXPLÍCITAS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320" name="Google Shape;320;p40"/>
          <p:cNvSpPr txBox="1"/>
          <p:nvPr/>
        </p:nvSpPr>
        <p:spPr>
          <a:xfrm>
            <a:off x="580375" y="1159600"/>
            <a:ext cx="7856400" cy="1279500"/>
          </a:xfrm>
          <a:prstGeom prst="rect">
            <a:avLst/>
          </a:prstGeom>
          <a:solidFill>
            <a:srgbClr val="A6FFCA"/>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s" sz="1800" u="none" cap="none" strike="noStrike">
                <a:solidFill>
                  <a:schemeClr val="dk1"/>
                </a:solidFill>
                <a:latin typeface="Helvetica Neue Light"/>
                <a:ea typeface="Helvetica Neue Light"/>
                <a:cs typeface="Helvetica Neue Light"/>
                <a:sym typeface="Helvetica Neue Light"/>
              </a:rPr>
              <a:t>Cuadrícula de </a:t>
            </a:r>
            <a:r>
              <a:rPr b="0" i="1" lang="es" sz="1800" u="none" cap="none" strike="noStrike">
                <a:solidFill>
                  <a:schemeClr val="dk1"/>
                </a:solidFill>
                <a:latin typeface="Helvetica Neue Light"/>
                <a:ea typeface="Helvetica Neue Light"/>
                <a:cs typeface="Helvetica Neue Light"/>
                <a:sym typeface="Helvetica Neue Light"/>
              </a:rPr>
              <a:t>2x2</a:t>
            </a:r>
            <a:r>
              <a:rPr b="0" i="0" lang="es" sz="1800" u="none" cap="none" strike="noStrike">
                <a:solidFill>
                  <a:schemeClr val="dk1"/>
                </a:solidFill>
                <a:latin typeface="Helvetica Neue Light"/>
                <a:ea typeface="Helvetica Neue Light"/>
                <a:cs typeface="Helvetica Neue Light"/>
                <a:sym typeface="Helvetica Neue Light"/>
              </a:rPr>
              <a:t>, donde el tamaño de ancho de la cuadrícula se divide en </a:t>
            </a:r>
            <a:r>
              <a:rPr b="1" i="0" lang="es" sz="1800" u="none" cap="none" strike="noStrike">
                <a:solidFill>
                  <a:schemeClr val="dk1"/>
                </a:solidFill>
                <a:latin typeface="Helvetica Neue"/>
                <a:ea typeface="Helvetica Neue"/>
                <a:cs typeface="Helvetica Neue"/>
                <a:sym typeface="Helvetica Neue"/>
              </a:rPr>
              <a:t>dos columnas</a:t>
            </a:r>
            <a:r>
              <a:rPr b="0" i="0" lang="es" sz="1800" u="none" cap="none" strike="noStrike">
                <a:solidFill>
                  <a:schemeClr val="dk1"/>
                </a:solidFill>
                <a:latin typeface="Helvetica Neue Light"/>
                <a:ea typeface="Helvetica Neue Light"/>
                <a:cs typeface="Helvetica Neue Light"/>
                <a:sym typeface="Helvetica Neue Light"/>
              </a:rPr>
              <a:t> (una el doble de tamaño que la siguiente), y el tamaño de alto de la cuadrícula se divide en dos filas, donde la primera ocupará el triple (3 fr) que la segunda (1 fr):</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Didact Gothic"/>
              <a:ea typeface="Didact Gothic"/>
              <a:cs typeface="Didact Gothic"/>
              <a:sym typeface="Didact Gothic"/>
            </a:endParaRPr>
          </a:p>
        </p:txBody>
      </p:sp>
      <p:pic>
        <p:nvPicPr>
          <p:cNvPr id="321" name="Google Shape;321;p40"/>
          <p:cNvPicPr preferRelativeResize="0"/>
          <p:nvPr/>
        </p:nvPicPr>
        <p:blipFill rotWithShape="1">
          <a:blip r:embed="rId4">
            <a:alphaModFix/>
          </a:blip>
          <a:srcRect b="0" l="0" r="0" t="0"/>
          <a:stretch/>
        </p:blipFill>
        <p:spPr>
          <a:xfrm>
            <a:off x="643800" y="2439100"/>
            <a:ext cx="7633026" cy="21402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41"/>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327" name="Google Shape;327;p41"/>
          <p:cNvSpPr txBox="1"/>
          <p:nvPr/>
        </p:nvSpPr>
        <p:spPr>
          <a:xfrm>
            <a:off x="643801" y="27080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FILAS Y COLUMNAS REPETITIVAS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328" name="Google Shape;328;p41"/>
          <p:cNvSpPr txBox="1"/>
          <p:nvPr/>
        </p:nvSpPr>
        <p:spPr>
          <a:xfrm>
            <a:off x="1357025" y="4025050"/>
            <a:ext cx="6210900" cy="501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1" i="0" lang="es" sz="2000" u="none" cap="none" strike="noStrike">
                <a:solidFill>
                  <a:schemeClr val="dk1"/>
                </a:solidFill>
                <a:latin typeface="Didact Gothic"/>
                <a:ea typeface="Didact Gothic"/>
                <a:cs typeface="Didact Gothic"/>
                <a:sym typeface="Didact Gothic"/>
              </a:rPr>
              <a:t>repeat(</a:t>
            </a:r>
            <a:r>
              <a:rPr b="1" i="1" lang="es" sz="2000" u="none" cap="none" strike="noStrike">
                <a:solidFill>
                  <a:schemeClr val="dk1"/>
                </a:solidFill>
                <a:latin typeface="Didact Gothic"/>
                <a:ea typeface="Didact Gothic"/>
                <a:cs typeface="Didact Gothic"/>
                <a:sym typeface="Didact Gothic"/>
              </a:rPr>
              <a:t>[núm de veces]</a:t>
            </a:r>
            <a:r>
              <a:rPr b="1" i="0" lang="es" sz="2000" u="none" cap="none" strike="noStrike">
                <a:solidFill>
                  <a:schemeClr val="dk1"/>
                </a:solidFill>
                <a:latin typeface="Didact Gothic"/>
                <a:ea typeface="Didact Gothic"/>
                <a:cs typeface="Didact Gothic"/>
                <a:sym typeface="Didact Gothic"/>
              </a:rPr>
              <a:t>, </a:t>
            </a:r>
            <a:r>
              <a:rPr b="1" i="1" lang="es" sz="2000" u="none" cap="none" strike="noStrike">
                <a:solidFill>
                  <a:schemeClr val="dk1"/>
                </a:solidFill>
                <a:latin typeface="Didact Gothic"/>
                <a:ea typeface="Didact Gothic"/>
                <a:cs typeface="Didact Gothic"/>
                <a:sym typeface="Didact Gothic"/>
              </a:rPr>
              <a:t>[valor o valores]</a:t>
            </a:r>
            <a:r>
              <a:rPr b="1" i="0" lang="es" sz="2000" u="none" cap="none" strike="noStrike">
                <a:solidFill>
                  <a:schemeClr val="dk1"/>
                </a:solidFill>
                <a:latin typeface="Didact Gothic"/>
                <a:ea typeface="Didact Gothic"/>
                <a:cs typeface="Didact Gothic"/>
                <a:sym typeface="Didact Gothic"/>
              </a:rPr>
              <a:t>)</a:t>
            </a:r>
            <a:r>
              <a:rPr b="0" i="0" lang="es" sz="2000" u="none" cap="none" strike="noStrike">
                <a:solidFill>
                  <a:schemeClr val="dk1"/>
                </a:solidFill>
                <a:latin typeface="Didact Gothic"/>
                <a:ea typeface="Didact Gothic"/>
                <a:cs typeface="Didact Gothic"/>
                <a:sym typeface="Didact Gothic"/>
              </a:rPr>
              <a:t> </a:t>
            </a:r>
            <a:endParaRPr b="0" i="0" sz="2000" u="none" cap="none" strike="noStrike">
              <a:solidFill>
                <a:schemeClr val="dk1"/>
              </a:solidFill>
              <a:latin typeface="Didact Gothic"/>
              <a:ea typeface="Didact Gothic"/>
              <a:cs typeface="Didact Gothic"/>
              <a:sym typeface="Didact Gothic"/>
            </a:endParaRPr>
          </a:p>
        </p:txBody>
      </p:sp>
      <p:sp>
        <p:nvSpPr>
          <p:cNvPr id="329" name="Google Shape;329;p41"/>
          <p:cNvSpPr txBox="1"/>
          <p:nvPr/>
        </p:nvSpPr>
        <p:spPr>
          <a:xfrm>
            <a:off x="969450" y="1184450"/>
            <a:ext cx="7205100" cy="697800"/>
          </a:xfrm>
          <a:prstGeom prst="rect">
            <a:avLst/>
          </a:prstGeom>
          <a:solidFill>
            <a:srgbClr val="A6FFCA"/>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Arial"/>
              <a:buNone/>
            </a:pPr>
            <a:r>
              <a:rPr b="0" i="0" lang="es" sz="1800" u="none" cap="none" strike="noStrike">
                <a:solidFill>
                  <a:srgbClr val="000000"/>
                </a:solidFill>
                <a:latin typeface="Helvetica Neue Light"/>
                <a:ea typeface="Helvetica Neue Light"/>
                <a:cs typeface="Helvetica Neue Light"/>
                <a:sym typeface="Helvetica Neue Light"/>
              </a:rPr>
              <a:t>Si necesitas hacer muchas columnas y filas iguales, puedes usar lo siguiente:</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330" name="Google Shape;330;p41"/>
          <p:cNvSpPr txBox="1"/>
          <p:nvPr/>
        </p:nvSpPr>
        <p:spPr>
          <a:xfrm>
            <a:off x="969300" y="2246575"/>
            <a:ext cx="7205100" cy="15336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25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.grid</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457200" lvl="0" marL="0" marR="0" rtl="0" algn="l">
              <a:lnSpc>
                <a:spcPct val="125000"/>
              </a:lnSpc>
              <a:spcBef>
                <a:spcPts val="0"/>
              </a:spcBef>
              <a:spcAft>
                <a:spcPts val="0"/>
              </a:spcAft>
              <a:buClr>
                <a:srgbClr val="000000"/>
              </a:buClr>
              <a:buSzPts val="1400"/>
              <a:buFont typeface="Arial"/>
              <a:buNone/>
            </a:pPr>
            <a:r>
              <a:rPr b="0" i="0" lang="es" sz="1400" u="none" cap="none" strike="noStrike">
                <a:solidFill>
                  <a:srgbClr val="FF0000"/>
                </a:solidFill>
                <a:latin typeface="Consolas"/>
                <a:ea typeface="Consolas"/>
                <a:cs typeface="Consolas"/>
                <a:sym typeface="Consolas"/>
              </a:rPr>
              <a:t>display</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grid</a:t>
            </a:r>
            <a:r>
              <a:rPr b="0" i="0" lang="es" sz="1400" u="none" cap="none" strike="noStrike">
                <a:solidFill>
                  <a:schemeClr val="dk1"/>
                </a:solidFill>
                <a:latin typeface="Consolas"/>
                <a:ea typeface="Consolas"/>
                <a:cs typeface="Consolas"/>
                <a:sym typeface="Consolas"/>
              </a:rPr>
              <a:t>;  </a:t>
            </a:r>
            <a:br>
              <a:rPr b="0" i="0" lang="es" sz="1400" u="none" cap="none" strike="noStrike">
                <a:solidFill>
                  <a:schemeClr val="dk1"/>
                </a:solidFill>
                <a:latin typeface="Consolas"/>
                <a:ea typeface="Consolas"/>
                <a:cs typeface="Consolas"/>
                <a:sym typeface="Consolas"/>
              </a:rPr>
            </a:b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grid-template-columns</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795E26"/>
                </a:solidFill>
                <a:latin typeface="Consolas"/>
                <a:ea typeface="Consolas"/>
                <a:cs typeface="Consolas"/>
                <a:sym typeface="Consolas"/>
              </a:rPr>
              <a:t>repeat</a:t>
            </a:r>
            <a:r>
              <a:rPr b="0" i="0" lang="es" sz="1400" u="none" cap="none" strike="noStrike">
                <a:solidFill>
                  <a:schemeClr val="dk1"/>
                </a:solidFill>
                <a:latin typeface="Consolas"/>
                <a:ea typeface="Consolas"/>
                <a:cs typeface="Consolas"/>
                <a:sym typeface="Consolas"/>
              </a:rPr>
              <a:t>(</a:t>
            </a:r>
            <a:r>
              <a:rPr b="0" i="0" lang="es" sz="1400" u="none" cap="none" strike="noStrike">
                <a:solidFill>
                  <a:srgbClr val="09885A"/>
                </a:solidFill>
                <a:latin typeface="Consolas"/>
                <a:ea typeface="Consolas"/>
                <a:cs typeface="Consolas"/>
                <a:sym typeface="Consolas"/>
              </a:rPr>
              <a:t>12</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1fr</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45720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FF0000"/>
                </a:solidFill>
                <a:latin typeface="Consolas"/>
                <a:ea typeface="Consolas"/>
                <a:cs typeface="Consolas"/>
                <a:sym typeface="Consolas"/>
              </a:rPr>
              <a:t>grid-template-rows</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795E26"/>
                </a:solidFill>
                <a:latin typeface="Consolas"/>
                <a:ea typeface="Consolas"/>
                <a:cs typeface="Consolas"/>
                <a:sym typeface="Consolas"/>
              </a:rPr>
              <a:t>repeat</a:t>
            </a:r>
            <a:r>
              <a:rPr b="0" i="0" lang="es" sz="1400" u="none" cap="none" strike="noStrike">
                <a:solidFill>
                  <a:schemeClr val="dk1"/>
                </a:solidFill>
                <a:latin typeface="Consolas"/>
                <a:ea typeface="Consolas"/>
                <a:cs typeface="Consolas"/>
                <a:sym typeface="Consolas"/>
              </a:rPr>
              <a:t>(</a:t>
            </a:r>
            <a:r>
              <a:rPr b="0" i="0" lang="es" sz="1400" u="none" cap="none" strike="noStrike">
                <a:solidFill>
                  <a:srgbClr val="09885A"/>
                </a:solidFill>
                <a:latin typeface="Consolas"/>
                <a:ea typeface="Consolas"/>
                <a:cs typeface="Consolas"/>
                <a:sym typeface="Consolas"/>
              </a:rPr>
              <a:t>12</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1fr</a:t>
            </a:r>
            <a:r>
              <a:rPr b="0" i="0" lang="es" sz="1400" u="none" cap="none" strike="noStrike">
                <a:solidFill>
                  <a:schemeClr val="dk1"/>
                </a:solidFill>
                <a:latin typeface="Consolas"/>
                <a:ea typeface="Consolas"/>
                <a:cs typeface="Consolas"/>
                <a:sym typeface="Consolas"/>
              </a:rPr>
              <a:t>)</a:t>
            </a:r>
            <a:endParaRPr b="0" i="0" sz="1400" u="none" cap="none" strike="noStrike">
              <a:solidFill>
                <a:srgbClr val="FF0000"/>
              </a:solidFill>
              <a:latin typeface="Consolas"/>
              <a:ea typeface="Consolas"/>
              <a:cs typeface="Consolas"/>
              <a:sym typeface="Consolas"/>
            </a:endParaRPr>
          </a:p>
          <a:p>
            <a:pPr indent="0" lvl="0" marL="0" marR="0" rtl="0" algn="l">
              <a:lnSpc>
                <a:spcPct val="125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just">
              <a:lnSpc>
                <a:spcPct val="125000"/>
              </a:lnSpc>
              <a:spcBef>
                <a:spcPts val="0"/>
              </a:spcBef>
              <a:spcAft>
                <a:spcPts val="0"/>
              </a:spcAft>
              <a:buClr>
                <a:srgbClr val="000000"/>
              </a:buClr>
              <a:buSzPts val="1400"/>
              <a:buFont typeface="Arial"/>
              <a:buNone/>
            </a:pPr>
            <a:r>
              <a:t/>
            </a:r>
            <a:endParaRPr b="0" i="0" sz="1400" u="none" cap="none" strike="noStrike">
              <a:solidFill>
                <a:srgbClr val="D7BA7D"/>
              </a:solidFill>
              <a:latin typeface="Consolas"/>
              <a:ea typeface="Consolas"/>
              <a:cs typeface="Consolas"/>
              <a:sym typeface="Consolas"/>
            </a:endParaRPr>
          </a:p>
        </p:txBody>
      </p:sp>
      <p:pic>
        <p:nvPicPr>
          <p:cNvPr id="331" name="Google Shape;331;p41"/>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 name="Shape 67"/>
        <p:cNvGrpSpPr/>
        <p:nvPr/>
      </p:nvGrpSpPr>
      <p:grpSpPr>
        <a:xfrm>
          <a:off x="0" y="0"/>
          <a:ext cx="0" cy="0"/>
          <a:chOff x="0" y="0"/>
          <a:chExt cx="0" cy="0"/>
        </a:xfrm>
      </p:grpSpPr>
      <p:sp>
        <p:nvSpPr>
          <p:cNvPr id="68" name="Google Shape;68;p15"/>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GRIDS</a:t>
            </a:r>
            <a:endParaRPr b="0" i="1" sz="3600" u="none" cap="none" strike="noStrike">
              <a:solidFill>
                <a:srgbClr val="121212"/>
              </a:solidFill>
              <a:latin typeface="Anton"/>
              <a:ea typeface="Anton"/>
              <a:cs typeface="Anton"/>
              <a:sym typeface="Anton"/>
            </a:endParaRPr>
          </a:p>
        </p:txBody>
      </p:sp>
      <p:sp>
        <p:nvSpPr>
          <p:cNvPr id="69" name="Google Shape;69;p15"/>
          <p:cNvSpPr txBox="1"/>
          <p:nvPr/>
        </p:nvSpPr>
        <p:spPr>
          <a:xfrm>
            <a:off x="2022750" y="1633175"/>
            <a:ext cx="46794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s" sz="2000" u="none" cap="none" strike="noStrike">
                <a:solidFill>
                  <a:srgbClr val="121212"/>
                </a:solidFill>
                <a:latin typeface="Helvetica Neue"/>
                <a:ea typeface="Helvetica Neue"/>
                <a:cs typeface="Helvetica Neue"/>
                <a:sym typeface="Helvetica Neue"/>
              </a:rPr>
              <a:t>     Clase 06. </a:t>
            </a:r>
            <a:r>
              <a:rPr b="0" i="0" lang="es" sz="2000" u="none" cap="none" strike="noStrike">
                <a:solidFill>
                  <a:srgbClr val="121212"/>
                </a:solidFill>
                <a:latin typeface="Helvetica Neue Light"/>
                <a:ea typeface="Helvetica Neue Light"/>
                <a:cs typeface="Helvetica Neue Light"/>
                <a:sym typeface="Helvetica Neue Light"/>
              </a:rPr>
              <a:t> DESARROLLO WEB</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70" name="Google Shape;70;p15"/>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42"/>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337" name="Google Shape;337;p42"/>
          <p:cNvSpPr txBox="1"/>
          <p:nvPr/>
        </p:nvSpPr>
        <p:spPr>
          <a:xfrm>
            <a:off x="643801" y="2302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FILAS Y COLUMNAS REPETITIVAS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338" name="Google Shape;338;p42"/>
          <p:cNvSpPr txBox="1"/>
          <p:nvPr/>
        </p:nvSpPr>
        <p:spPr>
          <a:xfrm>
            <a:off x="557850" y="1009000"/>
            <a:ext cx="8028300" cy="441300"/>
          </a:xfrm>
          <a:prstGeom prst="rect">
            <a:avLst/>
          </a:prstGeom>
          <a:solidFill>
            <a:srgbClr val="A6FFCA"/>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Arial"/>
              <a:buNone/>
            </a:pPr>
            <a:r>
              <a:rPr b="0" i="0" lang="es" sz="1800" u="none" cap="none" strike="noStrike">
                <a:solidFill>
                  <a:srgbClr val="000000"/>
                </a:solidFill>
                <a:highlight>
                  <a:srgbClr val="A6FFCA"/>
                </a:highlight>
                <a:latin typeface="Helvetica Neue Light"/>
                <a:ea typeface="Helvetica Neue Light"/>
                <a:cs typeface="Helvetica Neue Light"/>
                <a:sym typeface="Helvetica Neue Light"/>
              </a:rPr>
              <a:t>Deberíamos hacer los divs necesarios, pero la grilla está lista para acomodar a sus ítems.</a:t>
            </a:r>
            <a:endParaRPr b="0" i="0" sz="1800" u="none" cap="none" strike="noStrike">
              <a:solidFill>
                <a:srgbClr val="000000"/>
              </a:solidFill>
              <a:highlight>
                <a:srgbClr val="A6FFCA"/>
              </a:highlight>
              <a:latin typeface="Helvetica Neue Light"/>
              <a:ea typeface="Helvetica Neue Light"/>
              <a:cs typeface="Helvetica Neue Light"/>
              <a:sym typeface="Helvetica Neue Light"/>
            </a:endParaRPr>
          </a:p>
        </p:txBody>
      </p:sp>
      <p:pic>
        <p:nvPicPr>
          <p:cNvPr id="339" name="Google Shape;339;p42"/>
          <p:cNvPicPr preferRelativeResize="0"/>
          <p:nvPr/>
        </p:nvPicPr>
        <p:blipFill rotWithShape="1">
          <a:blip r:embed="rId4">
            <a:alphaModFix/>
          </a:blip>
          <a:srcRect b="0" l="0" r="0" t="0"/>
          <a:stretch/>
        </p:blipFill>
        <p:spPr>
          <a:xfrm>
            <a:off x="1399242" y="1749428"/>
            <a:ext cx="6345525" cy="2856001"/>
          </a:xfrm>
          <a:prstGeom prst="rect">
            <a:avLst/>
          </a:prstGeom>
          <a:noFill/>
          <a:ln>
            <a:noFill/>
          </a:ln>
        </p:spPr>
      </p:pic>
      <p:sp>
        <p:nvSpPr>
          <p:cNvPr id="340" name="Google Shape;340;p42"/>
          <p:cNvSpPr txBox="1"/>
          <p:nvPr/>
        </p:nvSpPr>
        <p:spPr>
          <a:xfrm>
            <a:off x="2461950" y="4549000"/>
            <a:ext cx="4426800" cy="44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lang="es" sz="1800">
                <a:highlight>
                  <a:srgbClr val="E0FF00"/>
                </a:highlight>
                <a:latin typeface="Helvetica Neue Light"/>
                <a:ea typeface="Helvetica Neue Light"/>
                <a:cs typeface="Helvetica Neue Light"/>
                <a:sym typeface="Helvetica Neue Light"/>
              </a:rPr>
              <a:t>👆 </a:t>
            </a:r>
            <a:r>
              <a:rPr b="0" i="0" lang="es" sz="1800" u="none" cap="none" strike="noStrike">
                <a:solidFill>
                  <a:srgbClr val="000000"/>
                </a:solidFill>
                <a:highlight>
                  <a:srgbClr val="E0FF00"/>
                </a:highlight>
                <a:latin typeface="Helvetica Neue Light"/>
                <a:ea typeface="Helvetica Neue Light"/>
                <a:cs typeface="Helvetica Neue Light"/>
                <a:sym typeface="Helvetica Neue Light"/>
              </a:rPr>
              <a:t>Así “se ve” la pantalla dividida en grillas.</a:t>
            </a:r>
            <a:endParaRPr b="0" i="0" sz="1800" u="none" cap="none" strike="noStrike">
              <a:solidFill>
                <a:srgbClr val="000000"/>
              </a:solidFill>
              <a:highlight>
                <a:srgbClr val="E0FF00"/>
              </a:highlight>
              <a:latin typeface="Helvetica Neue Light"/>
              <a:ea typeface="Helvetica Neue Light"/>
              <a:cs typeface="Helvetica Neue Light"/>
              <a:sym typeface="Helvetica Neue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 name="Shape 344"/>
        <p:cNvGrpSpPr/>
        <p:nvPr/>
      </p:nvGrpSpPr>
      <p:grpSpPr>
        <a:xfrm>
          <a:off x="0" y="0"/>
          <a:ext cx="0" cy="0"/>
          <a:chOff x="0" y="0"/>
          <a:chExt cx="0" cy="0"/>
        </a:xfrm>
      </p:grpSpPr>
      <p:pic>
        <p:nvPicPr>
          <p:cNvPr id="345" name="Google Shape;345;p43"/>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346" name="Google Shape;346;p43"/>
          <p:cNvSpPr txBox="1"/>
          <p:nvPr/>
        </p:nvSpPr>
        <p:spPr>
          <a:xfrm>
            <a:off x="643801" y="3519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GRID POR ÁREAS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347" name="Google Shape;347;p43"/>
          <p:cNvSpPr txBox="1"/>
          <p:nvPr/>
        </p:nvSpPr>
        <p:spPr>
          <a:xfrm>
            <a:off x="557850" y="1937351"/>
            <a:ext cx="8028300" cy="2589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lang="es" sz="1800">
                <a:solidFill>
                  <a:schemeClr val="dk1"/>
                </a:solidFill>
                <a:latin typeface="Helvetica Neue"/>
                <a:ea typeface="Helvetica Neue"/>
                <a:cs typeface="Helvetica Neue"/>
                <a:sym typeface="Helvetica Neue"/>
              </a:rPr>
              <a:t>👉</a:t>
            </a:r>
            <a:r>
              <a:rPr b="0" i="0" lang="es" sz="1800" u="none" cap="none" strike="noStrike">
                <a:solidFill>
                  <a:schemeClr val="dk1"/>
                </a:solidFill>
                <a:latin typeface="Helvetica Neue Light"/>
                <a:ea typeface="Helvetica Neue Light"/>
                <a:cs typeface="Helvetica Neue Light"/>
                <a:sym typeface="Helvetica Neue Light"/>
              </a:rPr>
              <a:t>Es posible indicar el nombre y la posición concreta de cada área de la cuadrícula. Utiliza la propiedad </a:t>
            </a:r>
            <a:r>
              <a:rPr b="0" i="1" lang="es" sz="1800" u="none" cap="none" strike="noStrike">
                <a:solidFill>
                  <a:schemeClr val="dk1"/>
                </a:solidFill>
                <a:highlight>
                  <a:srgbClr val="E0FF00"/>
                </a:highlight>
                <a:latin typeface="Helvetica Neue Light"/>
                <a:ea typeface="Helvetica Neue Light"/>
                <a:cs typeface="Helvetica Neue Light"/>
                <a:sym typeface="Helvetica Neue Light"/>
              </a:rPr>
              <a:t>grid-template-areas</a:t>
            </a:r>
            <a:r>
              <a:rPr b="0" i="0" lang="es" sz="1800" u="none" cap="none" strike="noStrike">
                <a:solidFill>
                  <a:schemeClr val="dk1"/>
                </a:solidFill>
                <a:latin typeface="Helvetica Neue Light"/>
                <a:ea typeface="Helvetica Neue Light"/>
                <a:cs typeface="Helvetica Neue Light"/>
                <a:sym typeface="Helvetica Neue Light"/>
              </a:rPr>
              <a:t>, donde debes especificar el orden de las áreas. Luego, en cada </a:t>
            </a:r>
            <a:r>
              <a:rPr b="0" i="1" lang="es" sz="1800" u="none" cap="none" strike="noStrike">
                <a:solidFill>
                  <a:schemeClr val="dk1"/>
                </a:solidFill>
                <a:latin typeface="Helvetica Neue Light"/>
                <a:ea typeface="Helvetica Neue Light"/>
                <a:cs typeface="Helvetica Neue Light"/>
                <a:sym typeface="Helvetica Neue Light"/>
              </a:rPr>
              <a:t>ítem hijo</a:t>
            </a:r>
            <a:r>
              <a:rPr b="0" i="0" lang="es" sz="1800" u="none" cap="none" strike="noStrike">
                <a:solidFill>
                  <a:schemeClr val="dk1"/>
                </a:solidFill>
                <a:latin typeface="Helvetica Neue Light"/>
                <a:ea typeface="Helvetica Neue Light"/>
                <a:cs typeface="Helvetica Neue Light"/>
                <a:sym typeface="Helvetica Neue Light"/>
              </a:rPr>
              <a:t>, usas la propiedad </a:t>
            </a:r>
            <a:r>
              <a:rPr b="0" i="1" lang="es" sz="1800" u="none" cap="none" strike="noStrike">
                <a:solidFill>
                  <a:schemeClr val="dk1"/>
                </a:solidFill>
                <a:highlight>
                  <a:srgbClr val="E0FF00"/>
                </a:highlight>
                <a:latin typeface="Helvetica Neue Light"/>
                <a:ea typeface="Helvetica Neue Light"/>
                <a:cs typeface="Helvetica Neue Light"/>
                <a:sym typeface="Helvetica Neue Light"/>
              </a:rPr>
              <a:t>grid-area</a:t>
            </a:r>
            <a:r>
              <a:rPr b="0" i="0" lang="es" sz="1800" u="none" cap="none" strike="noStrike">
                <a:solidFill>
                  <a:schemeClr val="dk1"/>
                </a:solidFill>
                <a:highlight>
                  <a:srgbClr val="E0FF00"/>
                </a:highlight>
                <a:latin typeface="Helvetica Neue Light"/>
                <a:ea typeface="Helvetica Neue Light"/>
                <a:cs typeface="Helvetica Neue Light"/>
                <a:sym typeface="Helvetica Neue Light"/>
              </a:rPr>
              <a:t> </a:t>
            </a:r>
            <a:r>
              <a:rPr b="0" i="0" lang="es" sz="1800" u="none" cap="none" strike="noStrike">
                <a:solidFill>
                  <a:schemeClr val="dk1"/>
                </a:solidFill>
                <a:latin typeface="Helvetica Neue Light"/>
                <a:ea typeface="Helvetica Neue Light"/>
                <a:cs typeface="Helvetica Neue Light"/>
                <a:sym typeface="Helvetica Neue Light"/>
              </a:rPr>
              <a:t>para indicar el nombre del área en cuestión.</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00"/>
              <a:buFont typeface="Arial"/>
              <a:buNone/>
            </a:pPr>
            <a:r>
              <a:rPr b="1" lang="es" sz="1800">
                <a:solidFill>
                  <a:schemeClr val="dk1"/>
                </a:solidFill>
                <a:latin typeface="Helvetica Neue"/>
                <a:ea typeface="Helvetica Neue"/>
                <a:cs typeface="Helvetica Neue"/>
                <a:sym typeface="Helvetica Neue"/>
              </a:rPr>
              <a:t>👉</a:t>
            </a:r>
            <a:r>
              <a:rPr b="1" i="0" lang="es" sz="1800" u="none" cap="none" strike="noStrike">
                <a:solidFill>
                  <a:schemeClr val="dk1"/>
                </a:solidFill>
                <a:latin typeface="Helvetica Neue"/>
                <a:ea typeface="Helvetica Neue"/>
                <a:cs typeface="Helvetica Neue"/>
                <a:sym typeface="Helvetica Neue"/>
              </a:rPr>
              <a:t>De esta forma, es muy sencillo crear una cuadrícula altamente personalizada en apenas unas cuantas líneas de CSS.</a:t>
            </a:r>
            <a:endParaRPr b="1" i="0" sz="1800" u="none" cap="none" strike="noStrike">
              <a:solidFill>
                <a:srgbClr val="000000"/>
              </a:solidFill>
              <a:latin typeface="Helvetica Neue"/>
              <a:ea typeface="Helvetica Neue"/>
              <a:cs typeface="Helvetica Neue"/>
              <a:sym typeface="Helvetica Neue"/>
            </a:endParaRPr>
          </a:p>
        </p:txBody>
      </p:sp>
      <p:sp>
        <p:nvSpPr>
          <p:cNvPr id="348" name="Google Shape;348;p43"/>
          <p:cNvSpPr txBox="1"/>
          <p:nvPr/>
        </p:nvSpPr>
        <p:spPr>
          <a:xfrm>
            <a:off x="557850" y="1329263"/>
            <a:ext cx="8028300" cy="659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1000"/>
              </a:spcBef>
              <a:spcAft>
                <a:spcPts val="0"/>
              </a:spcAft>
              <a:buClr>
                <a:srgbClr val="000000"/>
              </a:buClr>
              <a:buSzPts val="1800"/>
              <a:buFont typeface="Arial"/>
              <a:buNone/>
            </a:pPr>
            <a:r>
              <a:rPr b="1" lang="es" sz="1800">
                <a:latin typeface="Helvetica Neue"/>
                <a:ea typeface="Helvetica Neue"/>
                <a:cs typeface="Helvetica Neue"/>
                <a:sym typeface="Helvetica Neue"/>
              </a:rPr>
              <a:t>👉</a:t>
            </a:r>
            <a:r>
              <a:rPr b="1" i="0" lang="es" sz="1800" u="none" cap="none" strike="noStrike">
                <a:solidFill>
                  <a:srgbClr val="000000"/>
                </a:solidFill>
                <a:latin typeface="Helvetica Neue"/>
                <a:ea typeface="Helvetica Neue"/>
                <a:cs typeface="Helvetica Neue"/>
                <a:sym typeface="Helvetica Neue"/>
              </a:rPr>
              <a:t>Ahora veremos otra forma de crear grillas, de una forma más flexible.</a:t>
            </a:r>
            <a:endParaRPr b="1" i="0" sz="18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2" name="Shape 352"/>
        <p:cNvGrpSpPr/>
        <p:nvPr/>
      </p:nvGrpSpPr>
      <p:grpSpPr>
        <a:xfrm>
          <a:off x="0" y="0"/>
          <a:ext cx="0" cy="0"/>
          <a:chOff x="0" y="0"/>
          <a:chExt cx="0" cy="0"/>
        </a:xfrm>
      </p:grpSpPr>
      <p:sp>
        <p:nvSpPr>
          <p:cNvPr id="353" name="Google Shape;353;p44"/>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t/>
            </a:r>
            <a:endParaRPr b="0" i="1" sz="3600" u="none" cap="none" strike="noStrike">
              <a:solidFill>
                <a:srgbClr val="121212"/>
              </a:solidFill>
              <a:latin typeface="Anton"/>
              <a:ea typeface="Anton"/>
              <a:cs typeface="Anton"/>
              <a:sym typeface="Anton"/>
            </a:endParaRPr>
          </a:p>
        </p:txBody>
      </p:sp>
      <p:pic>
        <p:nvPicPr>
          <p:cNvPr id="354" name="Google Shape;354;p44"/>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355" name="Google Shape;355;p44"/>
          <p:cNvSpPr txBox="1"/>
          <p:nvPr/>
        </p:nvSpPr>
        <p:spPr>
          <a:xfrm>
            <a:off x="238200" y="702050"/>
            <a:ext cx="8667600" cy="846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0"/>
              </a:spcAft>
              <a:buNone/>
            </a:pPr>
            <a:r>
              <a:rPr b="1" lang="es" sz="2000">
                <a:solidFill>
                  <a:schemeClr val="dk1"/>
                </a:solidFill>
                <a:latin typeface="Helvetica Neue"/>
                <a:ea typeface="Helvetica Neue"/>
                <a:cs typeface="Helvetica Neue"/>
                <a:sym typeface="Helvetica Neue"/>
              </a:rPr>
              <a:t>Entonces, siguiendo la línea del objetivo que tenemos podemos hacer lo siguiente...</a:t>
            </a:r>
            <a:endParaRPr b="1" sz="2000">
              <a:solidFill>
                <a:schemeClr val="dk1"/>
              </a:solidFill>
              <a:latin typeface="Helvetica Neue"/>
              <a:ea typeface="Helvetica Neue"/>
              <a:cs typeface="Helvetica Neue"/>
              <a:sym typeface="Helvetica Neue"/>
            </a:endParaRPr>
          </a:p>
        </p:txBody>
      </p:sp>
      <p:pic>
        <p:nvPicPr>
          <p:cNvPr id="356" name="Google Shape;356;p44"/>
          <p:cNvPicPr preferRelativeResize="0"/>
          <p:nvPr/>
        </p:nvPicPr>
        <p:blipFill>
          <a:blip r:embed="rId4">
            <a:alphaModFix/>
          </a:blip>
          <a:stretch>
            <a:fillRect/>
          </a:stretch>
        </p:blipFill>
        <p:spPr>
          <a:xfrm>
            <a:off x="2314163" y="1775725"/>
            <a:ext cx="4515675" cy="25400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p45"/>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362" name="Google Shape;362;p45"/>
          <p:cNvSpPr txBox="1"/>
          <p:nvPr/>
        </p:nvSpPr>
        <p:spPr>
          <a:xfrm>
            <a:off x="643801" y="27290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GRID POR ÁREAS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363" name="Google Shape;363;p45"/>
          <p:cNvSpPr txBox="1"/>
          <p:nvPr/>
        </p:nvSpPr>
        <p:spPr>
          <a:xfrm>
            <a:off x="578400" y="1952750"/>
            <a:ext cx="7987200" cy="23910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&lt;div</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id</a:t>
            </a:r>
            <a:r>
              <a:rPr b="0" i="0" lang="es" sz="1200" u="none" cap="none" strike="noStrike">
                <a:solidFill>
                  <a:schemeClr val="dk1"/>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"grilla"</a:t>
            </a:r>
            <a:r>
              <a:rPr b="0" i="0" lang="es" sz="1200" u="none" cap="none" strike="noStrike">
                <a:solidFill>
                  <a:srgbClr val="800000"/>
                </a:solidFill>
                <a:latin typeface="Consolas"/>
                <a:ea typeface="Consolas"/>
                <a:cs typeface="Consolas"/>
                <a:sym typeface="Consolas"/>
              </a:rPr>
              <a:t>&gt;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800000"/>
                </a:solidFill>
                <a:latin typeface="Consolas"/>
                <a:ea typeface="Consolas"/>
                <a:cs typeface="Consolas"/>
                <a:sym typeface="Consolas"/>
              </a:rPr>
              <a:t>&lt;header </a:t>
            </a:r>
            <a:r>
              <a:rPr b="0" i="0" lang="es" sz="1200" u="none" cap="none" strike="noStrike">
                <a:solidFill>
                  <a:srgbClr val="FF0000"/>
                </a:solidFill>
                <a:latin typeface="Consolas"/>
                <a:ea typeface="Consolas"/>
                <a:cs typeface="Consolas"/>
                <a:sym typeface="Consolas"/>
              </a:rPr>
              <a:t>class</a:t>
            </a:r>
            <a:r>
              <a:rPr b="0" i="0" lang="es" sz="1200" u="none" cap="none" strike="noStrike">
                <a:solidFill>
                  <a:srgbClr val="000000"/>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"border"</a:t>
            </a:r>
            <a:r>
              <a:rPr b="0" i="0" lang="es" sz="1200" u="none" cap="none" strike="noStrike">
                <a:solidFill>
                  <a:srgbClr val="800000"/>
                </a:solidFill>
                <a:latin typeface="Consolas"/>
                <a:ea typeface="Consolas"/>
                <a:cs typeface="Consolas"/>
                <a:sym typeface="Consolas"/>
              </a:rPr>
              <a:t>&gt;</a:t>
            </a:r>
            <a:r>
              <a:rPr b="0" i="0" lang="es" sz="1200" u="none" cap="none" strike="noStrike">
                <a:solidFill>
                  <a:schemeClr val="dk1"/>
                </a:solidFill>
                <a:latin typeface="Consolas"/>
                <a:ea typeface="Consolas"/>
                <a:cs typeface="Consolas"/>
                <a:sym typeface="Consolas"/>
              </a:rPr>
              <a:t>Header</a:t>
            </a:r>
            <a:r>
              <a:rPr b="0" i="0" lang="es" sz="1200" u="none" cap="none" strike="noStrike">
                <a:solidFill>
                  <a:srgbClr val="800000"/>
                </a:solidFill>
                <a:latin typeface="Consolas"/>
                <a:ea typeface="Consolas"/>
                <a:cs typeface="Consolas"/>
                <a:sym typeface="Consolas"/>
              </a:rPr>
              <a:t>&lt;/header&gt;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800000"/>
                </a:solidFill>
                <a:latin typeface="Consolas"/>
                <a:ea typeface="Consolas"/>
                <a:cs typeface="Consolas"/>
                <a:sym typeface="Consolas"/>
              </a:rPr>
              <a:t>&lt;section</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id</a:t>
            </a:r>
            <a:r>
              <a:rPr b="0" i="0" lang="es" sz="1200" u="none" cap="none" strike="noStrike">
                <a:solidFill>
                  <a:schemeClr val="dk1"/>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"productos" </a:t>
            </a:r>
            <a:r>
              <a:rPr b="0" i="0" lang="es" sz="1200" u="none" cap="none" strike="noStrike">
                <a:solidFill>
                  <a:srgbClr val="FF0000"/>
                </a:solidFill>
                <a:latin typeface="Consolas"/>
                <a:ea typeface="Consolas"/>
                <a:cs typeface="Consolas"/>
                <a:sym typeface="Consolas"/>
              </a:rPr>
              <a:t>class</a:t>
            </a:r>
            <a:r>
              <a:rPr b="0" i="0" lang="es" sz="1200" u="none" cap="none" strike="noStrike">
                <a:solidFill>
                  <a:schemeClr val="dk1"/>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"border"</a:t>
            </a:r>
            <a:r>
              <a:rPr b="0" i="0" lang="es" sz="1200" u="none" cap="none" strike="noStrike">
                <a:solidFill>
                  <a:srgbClr val="800000"/>
                </a:solidFill>
                <a:latin typeface="Consolas"/>
                <a:ea typeface="Consolas"/>
                <a:cs typeface="Consolas"/>
                <a:sym typeface="Consolas"/>
              </a:rPr>
              <a:t>&gt;</a:t>
            </a:r>
            <a:r>
              <a:rPr b="0" i="0" lang="es" sz="1200" u="none" cap="none" strike="noStrike">
                <a:solidFill>
                  <a:schemeClr val="dk1"/>
                </a:solidFill>
                <a:latin typeface="Consolas"/>
                <a:ea typeface="Consolas"/>
                <a:cs typeface="Consolas"/>
                <a:sym typeface="Consolas"/>
              </a:rPr>
              <a:t>Section</a:t>
            </a:r>
            <a:r>
              <a:rPr b="0" i="0" lang="es" sz="1200" u="none" cap="none" strike="noStrike">
                <a:solidFill>
                  <a:srgbClr val="800000"/>
                </a:solidFill>
                <a:latin typeface="Consolas"/>
                <a:ea typeface="Consolas"/>
                <a:cs typeface="Consolas"/>
                <a:sym typeface="Consolas"/>
              </a:rPr>
              <a:t>&lt;/section&gt;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800000"/>
                </a:solidFill>
                <a:latin typeface="Consolas"/>
                <a:ea typeface="Consolas"/>
                <a:cs typeface="Consolas"/>
                <a:sym typeface="Consolas"/>
              </a:rPr>
              <a:t>&lt;section</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id</a:t>
            </a:r>
            <a:r>
              <a:rPr b="0" i="0" lang="es" sz="1200" u="none" cap="none" strike="noStrike">
                <a:solidFill>
                  <a:schemeClr val="dk1"/>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"servicios" </a:t>
            </a:r>
            <a:r>
              <a:rPr b="0" i="0" lang="es" sz="1200" u="none" cap="none" strike="noStrike">
                <a:solidFill>
                  <a:srgbClr val="FF0000"/>
                </a:solidFill>
                <a:latin typeface="Consolas"/>
                <a:ea typeface="Consolas"/>
                <a:cs typeface="Consolas"/>
                <a:sym typeface="Consolas"/>
              </a:rPr>
              <a:t>class</a:t>
            </a:r>
            <a:r>
              <a:rPr b="0" i="0" lang="es" sz="1200" u="none" cap="none" strike="noStrike">
                <a:solidFill>
                  <a:schemeClr val="dk1"/>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"border"</a:t>
            </a:r>
            <a:r>
              <a:rPr b="0" i="0" lang="es" sz="1200" u="none" cap="none" strike="noStrike">
                <a:solidFill>
                  <a:srgbClr val="800000"/>
                </a:solidFill>
                <a:latin typeface="Consolas"/>
                <a:ea typeface="Consolas"/>
                <a:cs typeface="Consolas"/>
                <a:sym typeface="Consolas"/>
              </a:rPr>
              <a:t>&gt;</a:t>
            </a:r>
            <a:r>
              <a:rPr b="0" i="0" lang="es" sz="1200" u="none" cap="none" strike="noStrike">
                <a:solidFill>
                  <a:schemeClr val="dk1"/>
                </a:solidFill>
                <a:latin typeface="Consolas"/>
                <a:ea typeface="Consolas"/>
                <a:cs typeface="Consolas"/>
                <a:sym typeface="Consolas"/>
              </a:rPr>
              <a:t>Section</a:t>
            </a:r>
            <a:r>
              <a:rPr b="0" i="0" lang="es" sz="1200" u="none" cap="none" strike="noStrike">
                <a:solidFill>
                  <a:srgbClr val="800000"/>
                </a:solidFill>
                <a:latin typeface="Consolas"/>
                <a:ea typeface="Consolas"/>
                <a:cs typeface="Consolas"/>
                <a:sym typeface="Consolas"/>
              </a:rPr>
              <a:t>&lt;/section&gt;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800000"/>
                </a:solidFill>
                <a:latin typeface="Consolas"/>
                <a:ea typeface="Consolas"/>
                <a:cs typeface="Consolas"/>
                <a:sym typeface="Consolas"/>
              </a:rPr>
              <a:t>&lt;nav </a:t>
            </a:r>
            <a:r>
              <a:rPr b="0" i="0" lang="es" sz="1200" u="none" cap="none" strike="noStrike">
                <a:solidFill>
                  <a:srgbClr val="FF0000"/>
                </a:solidFill>
                <a:latin typeface="Consolas"/>
                <a:ea typeface="Consolas"/>
                <a:cs typeface="Consolas"/>
                <a:sym typeface="Consolas"/>
              </a:rPr>
              <a:t>class</a:t>
            </a:r>
            <a:r>
              <a:rPr b="0" i="0" lang="es" sz="1200" u="none" cap="none" strike="noStrike">
                <a:solidFill>
                  <a:schemeClr val="dk1"/>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"border"</a:t>
            </a:r>
            <a:r>
              <a:rPr b="0" i="0" lang="es" sz="1200" u="none" cap="none" strike="noStrike">
                <a:solidFill>
                  <a:srgbClr val="800000"/>
                </a:solidFill>
                <a:latin typeface="Consolas"/>
                <a:ea typeface="Consolas"/>
                <a:cs typeface="Consolas"/>
                <a:sym typeface="Consolas"/>
              </a:rPr>
              <a:t>&gt;</a:t>
            </a:r>
            <a:r>
              <a:rPr b="0" i="0" lang="es" sz="1200" u="none" cap="none" strike="noStrike">
                <a:solidFill>
                  <a:schemeClr val="dk1"/>
                </a:solidFill>
                <a:latin typeface="Consolas"/>
                <a:ea typeface="Consolas"/>
                <a:cs typeface="Consolas"/>
                <a:sym typeface="Consolas"/>
              </a:rPr>
              <a:t>Navegacion</a:t>
            </a:r>
            <a:r>
              <a:rPr b="0" i="0" lang="es" sz="1200" u="none" cap="none" strike="noStrike">
                <a:solidFill>
                  <a:srgbClr val="800000"/>
                </a:solidFill>
                <a:latin typeface="Consolas"/>
                <a:ea typeface="Consolas"/>
                <a:cs typeface="Consolas"/>
                <a:sym typeface="Consolas"/>
              </a:rPr>
              <a:t>&lt;/nav&gt;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800000"/>
                </a:solidFill>
                <a:latin typeface="Consolas"/>
                <a:ea typeface="Consolas"/>
                <a:cs typeface="Consolas"/>
                <a:sym typeface="Consolas"/>
              </a:rPr>
              <a:t>&lt;aside </a:t>
            </a:r>
            <a:r>
              <a:rPr b="0" i="0" lang="es" sz="1200" u="none" cap="none" strike="noStrike">
                <a:solidFill>
                  <a:srgbClr val="FF0000"/>
                </a:solidFill>
                <a:latin typeface="Consolas"/>
                <a:ea typeface="Consolas"/>
                <a:cs typeface="Consolas"/>
                <a:sym typeface="Consolas"/>
              </a:rPr>
              <a:t>class</a:t>
            </a:r>
            <a:r>
              <a:rPr b="0" i="0" lang="es" sz="1200" u="none" cap="none" strike="noStrike">
                <a:solidFill>
                  <a:schemeClr val="dk1"/>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"border"</a:t>
            </a:r>
            <a:r>
              <a:rPr b="0" i="0" lang="es" sz="1200" u="none" cap="none" strike="noStrike">
                <a:solidFill>
                  <a:srgbClr val="800000"/>
                </a:solidFill>
                <a:latin typeface="Consolas"/>
                <a:ea typeface="Consolas"/>
                <a:cs typeface="Consolas"/>
                <a:sym typeface="Consolas"/>
              </a:rPr>
              <a:t>&gt;</a:t>
            </a:r>
            <a:r>
              <a:rPr b="0" i="0" lang="es" sz="1200" u="none" cap="none" strike="noStrike">
                <a:solidFill>
                  <a:schemeClr val="dk1"/>
                </a:solidFill>
                <a:latin typeface="Consolas"/>
                <a:ea typeface="Consolas"/>
                <a:cs typeface="Consolas"/>
                <a:sym typeface="Consolas"/>
              </a:rPr>
              <a:t>Aside</a:t>
            </a:r>
            <a:r>
              <a:rPr b="0" i="0" lang="es" sz="1200" u="none" cap="none" strike="noStrike">
                <a:solidFill>
                  <a:srgbClr val="800000"/>
                </a:solidFill>
                <a:latin typeface="Consolas"/>
                <a:ea typeface="Consolas"/>
                <a:cs typeface="Consolas"/>
                <a:sym typeface="Consolas"/>
              </a:rPr>
              <a:t>&lt;/aside&gt;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800000"/>
                </a:solidFill>
                <a:latin typeface="Consolas"/>
                <a:ea typeface="Consolas"/>
                <a:cs typeface="Consolas"/>
                <a:sym typeface="Consolas"/>
              </a:rPr>
              <a:t>&lt;footer </a:t>
            </a:r>
            <a:r>
              <a:rPr b="0" i="0" lang="es" sz="1200" u="none" cap="none" strike="noStrike">
                <a:solidFill>
                  <a:srgbClr val="FF0000"/>
                </a:solidFill>
                <a:latin typeface="Consolas"/>
                <a:ea typeface="Consolas"/>
                <a:cs typeface="Consolas"/>
                <a:sym typeface="Consolas"/>
              </a:rPr>
              <a:t>class</a:t>
            </a:r>
            <a:r>
              <a:rPr b="0" i="0" lang="es" sz="1200" u="none" cap="none" strike="noStrike">
                <a:solidFill>
                  <a:schemeClr val="dk1"/>
                </a:solidFill>
                <a:latin typeface="Consolas"/>
                <a:ea typeface="Consolas"/>
                <a:cs typeface="Consolas"/>
                <a:sym typeface="Consolas"/>
              </a:rPr>
              <a:t>=</a:t>
            </a:r>
            <a:r>
              <a:rPr b="0" i="0" lang="es" sz="1200" u="none" cap="none" strike="noStrike">
                <a:solidFill>
                  <a:srgbClr val="0000FF"/>
                </a:solidFill>
                <a:latin typeface="Consolas"/>
                <a:ea typeface="Consolas"/>
                <a:cs typeface="Consolas"/>
                <a:sym typeface="Consolas"/>
              </a:rPr>
              <a:t>"border"</a:t>
            </a:r>
            <a:r>
              <a:rPr b="0" i="0" lang="es" sz="1200" u="none" cap="none" strike="noStrike">
                <a:solidFill>
                  <a:srgbClr val="800000"/>
                </a:solidFill>
                <a:latin typeface="Consolas"/>
                <a:ea typeface="Consolas"/>
                <a:cs typeface="Consolas"/>
                <a:sym typeface="Consolas"/>
              </a:rPr>
              <a:t>&gt;</a:t>
            </a:r>
            <a:r>
              <a:rPr b="0" i="0" lang="es" sz="1200" u="none" cap="none" strike="noStrike">
                <a:solidFill>
                  <a:schemeClr val="dk1"/>
                </a:solidFill>
                <a:latin typeface="Consolas"/>
                <a:ea typeface="Consolas"/>
                <a:cs typeface="Consolas"/>
                <a:sym typeface="Consolas"/>
              </a:rPr>
              <a:t>Pie de pagina</a:t>
            </a:r>
            <a:r>
              <a:rPr b="0" i="0" lang="es" sz="1200" u="none" cap="none" strike="noStrike">
                <a:solidFill>
                  <a:srgbClr val="800000"/>
                </a:solidFill>
                <a:latin typeface="Consolas"/>
                <a:ea typeface="Consolas"/>
                <a:cs typeface="Consolas"/>
                <a:sym typeface="Consolas"/>
              </a:rPr>
              <a:t>&lt;/footer&gt;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&lt;/div&gt;</a:t>
            </a:r>
            <a:endParaRPr b="0" i="0" sz="1200" u="none" cap="none" strike="noStrike">
              <a:solidFill>
                <a:srgbClr val="800000"/>
              </a:solidFill>
              <a:latin typeface="Consolas"/>
              <a:ea typeface="Consolas"/>
              <a:cs typeface="Consolas"/>
              <a:sym typeface="Consolas"/>
            </a:endParaRPr>
          </a:p>
          <a:p>
            <a:pPr indent="0" lvl="0" marL="0" marR="0" rtl="0" algn="just">
              <a:lnSpc>
                <a:spcPct val="125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sp>
        <p:nvSpPr>
          <p:cNvPr id="364" name="Google Shape;364;p45"/>
          <p:cNvSpPr txBox="1"/>
          <p:nvPr/>
        </p:nvSpPr>
        <p:spPr>
          <a:xfrm>
            <a:off x="830100" y="1112825"/>
            <a:ext cx="7483800" cy="697800"/>
          </a:xfrm>
          <a:prstGeom prst="rect">
            <a:avLst/>
          </a:prstGeom>
          <a:solidFill>
            <a:srgbClr val="A6FFCA"/>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800" u="none" cap="none" strike="noStrike">
                <a:solidFill>
                  <a:srgbClr val="000000"/>
                </a:solidFill>
                <a:latin typeface="Helvetica Neue Light"/>
                <a:ea typeface="Helvetica Neue Light"/>
                <a:cs typeface="Helvetica Neue Light"/>
                <a:sym typeface="Helvetica Neue Light"/>
              </a:rPr>
              <a:t>HTML base para todos los ejemplos.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400"/>
              <a:buFont typeface="Arial"/>
              <a:buNone/>
            </a:pPr>
            <a:r>
              <a:rPr b="0" i="0" lang="es" sz="1800" u="none" cap="none" strike="noStrike">
                <a:solidFill>
                  <a:srgbClr val="000000"/>
                </a:solidFill>
                <a:latin typeface="Helvetica Neue Light"/>
                <a:ea typeface="Helvetica Neue Light"/>
                <a:cs typeface="Helvetica Neue Light"/>
                <a:sym typeface="Helvetica Neue Light"/>
              </a:rPr>
              <a:t>Es muy importante marcar la estructura HTML.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365" name="Google Shape;365;p45"/>
          <p:cNvSpPr txBox="1"/>
          <p:nvPr/>
        </p:nvSpPr>
        <p:spPr>
          <a:xfrm>
            <a:off x="2856050" y="1157825"/>
            <a:ext cx="3727200" cy="33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sz="1800">
              <a:latin typeface="Didact Gothic"/>
              <a:ea typeface="Didact Gothic"/>
              <a:cs typeface="Didact Gothic"/>
              <a:sym typeface="Didact Gothic"/>
            </a:endParaRPr>
          </a:p>
          <a:p>
            <a:pPr indent="0" lvl="0" marL="0" marR="0" rtl="0" algn="ctr">
              <a:lnSpc>
                <a:spcPct val="100000"/>
              </a:lnSpc>
              <a:spcBef>
                <a:spcPts val="0"/>
              </a:spcBef>
              <a:spcAft>
                <a:spcPts val="0"/>
              </a:spcAft>
              <a:buClr>
                <a:srgbClr val="000000"/>
              </a:buClr>
              <a:buSzPts val="1800"/>
              <a:buFont typeface="Arial"/>
              <a:buNone/>
            </a:pPr>
            <a:r>
              <a:t/>
            </a:r>
            <a:endParaRPr sz="1800">
              <a:latin typeface="Didact Gothic"/>
              <a:ea typeface="Didact Gothic"/>
              <a:cs typeface="Didact Gothic"/>
              <a:sym typeface="Didact Gothic"/>
            </a:endParaRPr>
          </a:p>
        </p:txBody>
      </p:sp>
      <p:pic>
        <p:nvPicPr>
          <p:cNvPr id="366" name="Google Shape;366;p45"/>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46"/>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372" name="Google Shape;372;p46"/>
          <p:cNvSpPr txBox="1"/>
          <p:nvPr/>
        </p:nvSpPr>
        <p:spPr>
          <a:xfrm>
            <a:off x="643801" y="17995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GRID POR ÁREAS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373" name="Google Shape;373;p46"/>
          <p:cNvSpPr txBox="1"/>
          <p:nvPr/>
        </p:nvSpPr>
        <p:spPr>
          <a:xfrm>
            <a:off x="643800" y="1222825"/>
            <a:ext cx="3899100" cy="36480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rgbClr val="800000"/>
                </a:solidFill>
                <a:latin typeface="Consolas"/>
                <a:ea typeface="Consolas"/>
                <a:cs typeface="Consolas"/>
                <a:sym typeface="Consolas"/>
              </a:rPr>
              <a:t>#grilla</a:t>
            </a:r>
            <a:r>
              <a:rPr b="0" i="0" lang="es" sz="1200" u="none" cap="none" strike="noStrike">
                <a:solidFill>
                  <a:schemeClr val="dk1"/>
                </a:solidFill>
                <a:latin typeface="Consolas"/>
                <a:ea typeface="Consolas"/>
                <a:cs typeface="Consolas"/>
                <a:sym typeface="Consolas"/>
              </a:rPr>
              <a:t> {</a:t>
            </a:r>
            <a:endParaRPr b="0" i="0" sz="12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display</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0451A5"/>
                </a:solidFill>
                <a:latin typeface="Consolas"/>
                <a:ea typeface="Consolas"/>
                <a:cs typeface="Consolas"/>
                <a:sym typeface="Consolas"/>
              </a:rPr>
              <a:t>grid</a:t>
            </a:r>
            <a:r>
              <a:rPr b="0" i="0" lang="es" sz="1200" u="none" cap="none" strike="noStrike">
                <a:solidFill>
                  <a:schemeClr val="dk1"/>
                </a:solidFill>
                <a:latin typeface="Consolas"/>
                <a:ea typeface="Consolas"/>
                <a:cs typeface="Consolas"/>
                <a:sym typeface="Consolas"/>
              </a:rPr>
              <a:t>;</a:t>
            </a:r>
            <a:endParaRPr b="0" i="0" sz="12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grid-template-areas</a:t>
            </a:r>
            <a:r>
              <a:rPr b="0" i="0" lang="es" sz="1200" u="none" cap="none" strike="noStrike">
                <a:solidFill>
                  <a:schemeClr val="dk1"/>
                </a:solidFill>
                <a:latin typeface="Consolas"/>
                <a:ea typeface="Consolas"/>
                <a:cs typeface="Consolas"/>
                <a:sym typeface="Consolas"/>
              </a:rPr>
              <a:t>:</a:t>
            </a:r>
            <a:endParaRPr b="0" i="0" sz="12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A31515"/>
                </a:solidFill>
                <a:latin typeface="Consolas"/>
                <a:ea typeface="Consolas"/>
                <a:cs typeface="Consolas"/>
                <a:sym typeface="Consolas"/>
              </a:rPr>
              <a:t>"nav header header"</a:t>
            </a:r>
            <a:endParaRPr b="0" i="0" sz="1200" u="none" cap="none" strike="noStrike">
              <a:solidFill>
                <a:srgbClr val="A31515"/>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A31515"/>
                </a:solidFill>
                <a:latin typeface="Consolas"/>
                <a:ea typeface="Consolas"/>
                <a:cs typeface="Consolas"/>
                <a:sym typeface="Consolas"/>
              </a:rPr>
              <a:t>"nav productos publicidad"</a:t>
            </a:r>
            <a:endParaRPr b="0" i="0" sz="1200" u="none" cap="none" strike="noStrike">
              <a:solidFill>
                <a:srgbClr val="A31515"/>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A31515"/>
                </a:solidFill>
                <a:latin typeface="Consolas"/>
                <a:ea typeface="Consolas"/>
                <a:cs typeface="Consolas"/>
                <a:sym typeface="Consolas"/>
              </a:rPr>
              <a:t>"nav servicios publicidad"</a:t>
            </a:r>
            <a:endParaRPr b="0" i="0" sz="1200" u="none" cap="none" strike="noStrike">
              <a:solidFill>
                <a:srgbClr val="A31515"/>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A31515"/>
                </a:solidFill>
                <a:latin typeface="Consolas"/>
                <a:ea typeface="Consolas"/>
                <a:cs typeface="Consolas"/>
                <a:sym typeface="Consolas"/>
              </a:rPr>
              <a:t>"nav footer footer"</a:t>
            </a:r>
            <a:r>
              <a:rPr b="0" i="0" lang="es" sz="1200" u="none" cap="none" strike="noStrike">
                <a:solidFill>
                  <a:schemeClr val="dk1"/>
                </a:solidFill>
                <a:latin typeface="Consolas"/>
                <a:ea typeface="Consolas"/>
                <a:cs typeface="Consolas"/>
                <a:sym typeface="Consolas"/>
              </a:rPr>
              <a:t>;</a:t>
            </a:r>
            <a:endParaRPr b="0" i="0" sz="12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grid-template-rows</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09885A"/>
                </a:solidFill>
                <a:latin typeface="Consolas"/>
                <a:ea typeface="Consolas"/>
                <a:cs typeface="Consolas"/>
                <a:sym typeface="Consolas"/>
              </a:rPr>
              <a:t>100px</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09885A"/>
                </a:solidFill>
                <a:latin typeface="Consolas"/>
                <a:ea typeface="Consolas"/>
                <a:cs typeface="Consolas"/>
                <a:sym typeface="Consolas"/>
              </a:rPr>
              <a:t>1fr</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09885A"/>
                </a:solidFill>
                <a:latin typeface="Consolas"/>
                <a:ea typeface="Consolas"/>
                <a:cs typeface="Consolas"/>
                <a:sym typeface="Consolas"/>
              </a:rPr>
              <a:t>1fr</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09885A"/>
                </a:solidFill>
                <a:latin typeface="Consolas"/>
                <a:ea typeface="Consolas"/>
                <a:cs typeface="Consolas"/>
                <a:sym typeface="Consolas"/>
              </a:rPr>
              <a:t>75px</a:t>
            </a:r>
            <a:r>
              <a:rPr b="0" i="0" lang="es" sz="1200" u="none" cap="none" strike="noStrike">
                <a:solidFill>
                  <a:schemeClr val="dk1"/>
                </a:solidFill>
                <a:latin typeface="Consolas"/>
                <a:ea typeface="Consolas"/>
                <a:cs typeface="Consolas"/>
                <a:sym typeface="Consolas"/>
              </a:rPr>
              <a:t>; </a:t>
            </a:r>
            <a:endParaRPr b="0" i="0" sz="12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grid-template-columns</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09885A"/>
                </a:solidFill>
                <a:latin typeface="Consolas"/>
                <a:ea typeface="Consolas"/>
                <a:cs typeface="Consolas"/>
                <a:sym typeface="Consolas"/>
              </a:rPr>
              <a:t>20%</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0451A5"/>
                </a:solidFill>
                <a:latin typeface="Consolas"/>
                <a:ea typeface="Consolas"/>
                <a:cs typeface="Consolas"/>
                <a:sym typeface="Consolas"/>
              </a:rPr>
              <a:t>auto</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09885A"/>
                </a:solidFill>
                <a:latin typeface="Consolas"/>
                <a:ea typeface="Consolas"/>
                <a:cs typeface="Consolas"/>
                <a:sym typeface="Consolas"/>
              </a:rPr>
              <a:t>15%</a:t>
            </a:r>
            <a:r>
              <a:rPr b="0" i="0" lang="es" sz="1200" u="none" cap="none" strike="noStrike">
                <a:solidFill>
                  <a:schemeClr val="dk1"/>
                </a:solidFill>
                <a:latin typeface="Consolas"/>
                <a:ea typeface="Consolas"/>
                <a:cs typeface="Consolas"/>
                <a:sym typeface="Consolas"/>
              </a:rPr>
              <a:t>;</a:t>
            </a:r>
            <a:endParaRPr b="0" i="0" sz="12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.border {</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border</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9885A"/>
                </a:solidFill>
                <a:latin typeface="Consolas"/>
                <a:ea typeface="Consolas"/>
                <a:cs typeface="Consolas"/>
                <a:sym typeface="Consolas"/>
              </a:rPr>
              <a:t>1px solid black</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just">
              <a:lnSpc>
                <a:spcPct val="125000"/>
              </a:lnSpc>
              <a:spcBef>
                <a:spcPts val="0"/>
              </a:spcBef>
              <a:spcAft>
                <a:spcPts val="0"/>
              </a:spcAft>
              <a:buClr>
                <a:srgbClr val="000000"/>
              </a:buClr>
              <a:buSzPts val="1200"/>
              <a:buFont typeface="Arial"/>
              <a:buNone/>
            </a:pPr>
            <a:r>
              <a:t/>
            </a:r>
            <a:endParaRPr b="0" i="0" sz="1200" u="none" cap="none" strike="noStrike">
              <a:solidFill>
                <a:srgbClr val="800000"/>
              </a:solidFill>
              <a:latin typeface="Consolas"/>
              <a:ea typeface="Consolas"/>
              <a:cs typeface="Consolas"/>
              <a:sym typeface="Consolas"/>
            </a:endParaRPr>
          </a:p>
        </p:txBody>
      </p:sp>
      <p:sp>
        <p:nvSpPr>
          <p:cNvPr id="374" name="Google Shape;374;p46"/>
          <p:cNvSpPr txBox="1"/>
          <p:nvPr/>
        </p:nvSpPr>
        <p:spPr>
          <a:xfrm>
            <a:off x="4662775" y="1222825"/>
            <a:ext cx="3899100" cy="32256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rgbClr val="800000"/>
                </a:solidFill>
                <a:latin typeface="Consolas"/>
                <a:ea typeface="Consolas"/>
                <a:cs typeface="Consolas"/>
                <a:sym typeface="Consolas"/>
              </a:rPr>
              <a:t>header</a:t>
            </a:r>
            <a:r>
              <a:rPr b="0" i="0" lang="es" sz="1100" u="none" cap="none" strike="noStrike">
                <a:solidFill>
                  <a:schemeClr val="dk1"/>
                </a:solidFill>
                <a:latin typeface="Consolas"/>
                <a:ea typeface="Consolas"/>
                <a:cs typeface="Consolas"/>
                <a:sym typeface="Consolas"/>
              </a:rPr>
              <a:t> {</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chemeClr val="dk1"/>
                </a:solidFill>
                <a:latin typeface="Consolas"/>
                <a:ea typeface="Consolas"/>
                <a:cs typeface="Consolas"/>
                <a:sym typeface="Consolas"/>
              </a:rPr>
              <a:t>   </a:t>
            </a:r>
            <a:r>
              <a:rPr b="0" i="0" lang="es" sz="1100" u="none" cap="none" strike="noStrike">
                <a:solidFill>
                  <a:srgbClr val="FF0000"/>
                </a:solidFill>
                <a:latin typeface="Consolas"/>
                <a:ea typeface="Consolas"/>
                <a:cs typeface="Consolas"/>
                <a:sym typeface="Consolas"/>
              </a:rPr>
              <a:t>grid-area</a:t>
            </a:r>
            <a:r>
              <a:rPr b="0" i="0" lang="es" sz="1100" u="none" cap="none" strike="noStrike">
                <a:solidFill>
                  <a:schemeClr val="dk1"/>
                </a:solidFill>
                <a:latin typeface="Consolas"/>
                <a:ea typeface="Consolas"/>
                <a:cs typeface="Consolas"/>
                <a:sym typeface="Consolas"/>
              </a:rPr>
              <a:t>: header;</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chemeClr val="dk1"/>
                </a:solidFill>
                <a:latin typeface="Consolas"/>
                <a:ea typeface="Consolas"/>
                <a:cs typeface="Consolas"/>
                <a:sym typeface="Consolas"/>
              </a:rPr>
              <a:t>}</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rgbClr val="800000"/>
                </a:solidFill>
                <a:latin typeface="Consolas"/>
                <a:ea typeface="Consolas"/>
                <a:cs typeface="Consolas"/>
                <a:sym typeface="Consolas"/>
              </a:rPr>
              <a:t>footer</a:t>
            </a:r>
            <a:r>
              <a:rPr b="0" i="0" lang="es" sz="1100" u="none" cap="none" strike="noStrike">
                <a:solidFill>
                  <a:schemeClr val="dk1"/>
                </a:solidFill>
                <a:latin typeface="Consolas"/>
                <a:ea typeface="Consolas"/>
                <a:cs typeface="Consolas"/>
                <a:sym typeface="Consolas"/>
              </a:rPr>
              <a:t> {</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chemeClr val="dk1"/>
                </a:solidFill>
                <a:latin typeface="Consolas"/>
                <a:ea typeface="Consolas"/>
                <a:cs typeface="Consolas"/>
                <a:sym typeface="Consolas"/>
              </a:rPr>
              <a:t>   </a:t>
            </a:r>
            <a:r>
              <a:rPr b="0" i="0" lang="es" sz="1100" u="none" cap="none" strike="noStrike">
                <a:solidFill>
                  <a:srgbClr val="FF0000"/>
                </a:solidFill>
                <a:latin typeface="Consolas"/>
                <a:ea typeface="Consolas"/>
                <a:cs typeface="Consolas"/>
                <a:sym typeface="Consolas"/>
              </a:rPr>
              <a:t>grid-area</a:t>
            </a:r>
            <a:r>
              <a:rPr b="0" i="0" lang="es" sz="1100" u="none" cap="none" strike="noStrike">
                <a:solidFill>
                  <a:schemeClr val="dk1"/>
                </a:solidFill>
                <a:latin typeface="Consolas"/>
                <a:ea typeface="Consolas"/>
                <a:cs typeface="Consolas"/>
                <a:sym typeface="Consolas"/>
              </a:rPr>
              <a:t>: footer;</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chemeClr val="dk1"/>
                </a:solidFill>
                <a:latin typeface="Consolas"/>
                <a:ea typeface="Consolas"/>
                <a:cs typeface="Consolas"/>
                <a:sym typeface="Consolas"/>
              </a:rPr>
              <a:t>}</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rgbClr val="800000"/>
                </a:solidFill>
                <a:latin typeface="Consolas"/>
                <a:ea typeface="Consolas"/>
                <a:cs typeface="Consolas"/>
                <a:sym typeface="Consolas"/>
              </a:rPr>
              <a:t>section#productos</a:t>
            </a:r>
            <a:r>
              <a:rPr b="0" i="0" lang="es" sz="1100" u="none" cap="none" strike="noStrike">
                <a:solidFill>
                  <a:schemeClr val="dk1"/>
                </a:solidFill>
                <a:latin typeface="Consolas"/>
                <a:ea typeface="Consolas"/>
                <a:cs typeface="Consolas"/>
                <a:sym typeface="Consolas"/>
              </a:rPr>
              <a:t> {</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chemeClr val="dk1"/>
                </a:solidFill>
                <a:latin typeface="Consolas"/>
                <a:ea typeface="Consolas"/>
                <a:cs typeface="Consolas"/>
                <a:sym typeface="Consolas"/>
              </a:rPr>
              <a:t>   </a:t>
            </a:r>
            <a:r>
              <a:rPr b="0" i="0" lang="es" sz="1100" u="none" cap="none" strike="noStrike">
                <a:solidFill>
                  <a:srgbClr val="FF0000"/>
                </a:solidFill>
                <a:latin typeface="Consolas"/>
                <a:ea typeface="Consolas"/>
                <a:cs typeface="Consolas"/>
                <a:sym typeface="Consolas"/>
              </a:rPr>
              <a:t>grid-area</a:t>
            </a:r>
            <a:r>
              <a:rPr b="0" i="0" lang="es" sz="1100" u="none" cap="none" strike="noStrike">
                <a:solidFill>
                  <a:schemeClr val="dk1"/>
                </a:solidFill>
                <a:latin typeface="Consolas"/>
                <a:ea typeface="Consolas"/>
                <a:cs typeface="Consolas"/>
                <a:sym typeface="Consolas"/>
              </a:rPr>
              <a:t>: productos;     </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chemeClr val="dk1"/>
                </a:solidFill>
                <a:latin typeface="Consolas"/>
                <a:ea typeface="Consolas"/>
                <a:cs typeface="Consolas"/>
                <a:sym typeface="Consolas"/>
              </a:rPr>
              <a:t>}</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rgbClr val="800000"/>
                </a:solidFill>
                <a:latin typeface="Consolas"/>
                <a:ea typeface="Consolas"/>
                <a:cs typeface="Consolas"/>
                <a:sym typeface="Consolas"/>
              </a:rPr>
              <a:t>section#servicios</a:t>
            </a:r>
            <a:r>
              <a:rPr b="0" i="0" lang="es" sz="1100" u="none" cap="none" strike="noStrike">
                <a:solidFill>
                  <a:schemeClr val="dk1"/>
                </a:solidFill>
                <a:latin typeface="Consolas"/>
                <a:ea typeface="Consolas"/>
                <a:cs typeface="Consolas"/>
                <a:sym typeface="Consolas"/>
              </a:rPr>
              <a:t> {</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chemeClr val="dk1"/>
                </a:solidFill>
                <a:latin typeface="Consolas"/>
                <a:ea typeface="Consolas"/>
                <a:cs typeface="Consolas"/>
                <a:sym typeface="Consolas"/>
              </a:rPr>
              <a:t>   </a:t>
            </a:r>
            <a:r>
              <a:rPr b="0" i="0" lang="es" sz="1100" u="none" cap="none" strike="noStrike">
                <a:solidFill>
                  <a:srgbClr val="FF0000"/>
                </a:solidFill>
                <a:latin typeface="Consolas"/>
                <a:ea typeface="Consolas"/>
                <a:cs typeface="Consolas"/>
                <a:sym typeface="Consolas"/>
              </a:rPr>
              <a:t>grid-area</a:t>
            </a:r>
            <a:r>
              <a:rPr b="0" i="0" lang="es" sz="1100" u="none" cap="none" strike="noStrike">
                <a:solidFill>
                  <a:schemeClr val="dk1"/>
                </a:solidFill>
                <a:latin typeface="Consolas"/>
                <a:ea typeface="Consolas"/>
                <a:cs typeface="Consolas"/>
                <a:sym typeface="Consolas"/>
              </a:rPr>
              <a:t>: servicios;     </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chemeClr val="dk1"/>
                </a:solidFill>
                <a:latin typeface="Consolas"/>
                <a:ea typeface="Consolas"/>
                <a:cs typeface="Consolas"/>
                <a:sym typeface="Consolas"/>
              </a:rPr>
              <a:t>}</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rgbClr val="800000"/>
                </a:solidFill>
                <a:latin typeface="Consolas"/>
                <a:ea typeface="Consolas"/>
                <a:cs typeface="Consolas"/>
                <a:sym typeface="Consolas"/>
              </a:rPr>
              <a:t>nav</a:t>
            </a:r>
            <a:r>
              <a:rPr b="0" i="0" lang="es" sz="1100" u="none" cap="none" strike="noStrike">
                <a:solidFill>
                  <a:schemeClr val="dk1"/>
                </a:solidFill>
                <a:latin typeface="Consolas"/>
                <a:ea typeface="Consolas"/>
                <a:cs typeface="Consolas"/>
                <a:sym typeface="Consolas"/>
              </a:rPr>
              <a:t> {</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chemeClr val="dk1"/>
                </a:solidFill>
                <a:latin typeface="Consolas"/>
                <a:ea typeface="Consolas"/>
                <a:cs typeface="Consolas"/>
                <a:sym typeface="Consolas"/>
              </a:rPr>
              <a:t>   </a:t>
            </a:r>
            <a:r>
              <a:rPr b="0" i="0" lang="es" sz="1100" u="none" cap="none" strike="noStrike">
                <a:solidFill>
                  <a:srgbClr val="FF0000"/>
                </a:solidFill>
                <a:latin typeface="Consolas"/>
                <a:ea typeface="Consolas"/>
                <a:cs typeface="Consolas"/>
                <a:sym typeface="Consolas"/>
              </a:rPr>
              <a:t>grid-area</a:t>
            </a:r>
            <a:r>
              <a:rPr b="0" i="0" lang="es" sz="1100" u="none" cap="none" strike="noStrike">
                <a:solidFill>
                  <a:schemeClr val="dk1"/>
                </a:solidFill>
                <a:latin typeface="Consolas"/>
                <a:ea typeface="Consolas"/>
                <a:cs typeface="Consolas"/>
                <a:sym typeface="Consolas"/>
              </a:rPr>
              <a:t>: nav;</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chemeClr val="dk1"/>
                </a:solidFill>
                <a:latin typeface="Consolas"/>
                <a:ea typeface="Consolas"/>
                <a:cs typeface="Consolas"/>
                <a:sym typeface="Consolas"/>
              </a:rPr>
              <a:t>}</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rgbClr val="800000"/>
                </a:solidFill>
                <a:latin typeface="Consolas"/>
                <a:ea typeface="Consolas"/>
                <a:cs typeface="Consolas"/>
                <a:sym typeface="Consolas"/>
              </a:rPr>
              <a:t>aside</a:t>
            </a:r>
            <a:r>
              <a:rPr b="0" i="0" lang="es" sz="1100" u="none" cap="none" strike="noStrike">
                <a:solidFill>
                  <a:schemeClr val="dk1"/>
                </a:solidFill>
                <a:latin typeface="Consolas"/>
                <a:ea typeface="Consolas"/>
                <a:cs typeface="Consolas"/>
                <a:sym typeface="Consolas"/>
              </a:rPr>
              <a:t> {</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chemeClr val="dk1"/>
                </a:solidFill>
                <a:latin typeface="Consolas"/>
                <a:ea typeface="Consolas"/>
                <a:cs typeface="Consolas"/>
                <a:sym typeface="Consolas"/>
              </a:rPr>
              <a:t>   </a:t>
            </a:r>
            <a:r>
              <a:rPr b="0" i="0" lang="es" sz="1100" u="none" cap="none" strike="noStrike">
                <a:solidFill>
                  <a:srgbClr val="FF0000"/>
                </a:solidFill>
                <a:latin typeface="Consolas"/>
                <a:ea typeface="Consolas"/>
                <a:cs typeface="Consolas"/>
                <a:sym typeface="Consolas"/>
              </a:rPr>
              <a:t>grid-area</a:t>
            </a:r>
            <a:r>
              <a:rPr b="0" i="0" lang="es" sz="1100" u="none" cap="none" strike="noStrike">
                <a:solidFill>
                  <a:schemeClr val="dk1"/>
                </a:solidFill>
                <a:latin typeface="Consolas"/>
                <a:ea typeface="Consolas"/>
                <a:cs typeface="Consolas"/>
                <a:sym typeface="Consolas"/>
              </a:rPr>
              <a:t>: publicidad;</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0" i="0" lang="es" sz="1100" u="none" cap="none" strike="noStrike">
                <a:solidFill>
                  <a:schemeClr val="dk1"/>
                </a:solidFill>
                <a:latin typeface="Consolas"/>
                <a:ea typeface="Consolas"/>
                <a:cs typeface="Consolas"/>
                <a:sym typeface="Consolas"/>
              </a:rPr>
              <a:t>}</a:t>
            </a:r>
            <a:endParaRPr b="0" i="0" sz="1100" u="none" cap="none" strike="noStrike">
              <a:solidFill>
                <a:schemeClr val="dk1"/>
              </a:solidFill>
              <a:latin typeface="Consolas"/>
              <a:ea typeface="Consolas"/>
              <a:cs typeface="Consolas"/>
              <a:sym typeface="Consolas"/>
            </a:endParaRPr>
          </a:p>
          <a:p>
            <a:pPr indent="0" lvl="0" marL="0" marR="0" rtl="0" algn="just">
              <a:lnSpc>
                <a:spcPct val="100000"/>
              </a:lnSpc>
              <a:spcBef>
                <a:spcPts val="0"/>
              </a:spcBef>
              <a:spcAft>
                <a:spcPts val="0"/>
              </a:spcAft>
              <a:buClr>
                <a:srgbClr val="000000"/>
              </a:buClr>
              <a:buSzPts val="1100"/>
              <a:buFont typeface="Arial"/>
              <a:buNone/>
            </a:pPr>
            <a:r>
              <a:t/>
            </a:r>
            <a:endParaRPr b="0" i="0" sz="1100" u="none" cap="none" strike="noStrike">
              <a:solidFill>
                <a:srgbClr val="800000"/>
              </a:solidFill>
              <a:latin typeface="Consolas"/>
              <a:ea typeface="Consolas"/>
              <a:cs typeface="Consolas"/>
              <a:sym typeface="Consolas"/>
            </a:endParaRPr>
          </a:p>
        </p:txBody>
      </p:sp>
      <p:sp>
        <p:nvSpPr>
          <p:cNvPr id="375" name="Google Shape;375;p46"/>
          <p:cNvSpPr txBox="1"/>
          <p:nvPr/>
        </p:nvSpPr>
        <p:spPr>
          <a:xfrm>
            <a:off x="3787500" y="806325"/>
            <a:ext cx="1569000" cy="33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rgbClr val="000000"/>
                </a:solidFill>
                <a:latin typeface="Helvetica Neue"/>
                <a:ea typeface="Helvetica Neue"/>
                <a:cs typeface="Helvetica Neue"/>
                <a:sym typeface="Helvetica Neue"/>
              </a:rPr>
              <a:t>CSS a usar:</a:t>
            </a:r>
            <a:endParaRPr b="1" i="0" sz="1800" u="none" cap="none" strike="noStrike">
              <a:solidFill>
                <a:srgbClr val="000000"/>
              </a:solidFill>
              <a:latin typeface="Helvetica Neue"/>
              <a:ea typeface="Helvetica Neue"/>
              <a:cs typeface="Helvetica Neue"/>
              <a:sym typeface="Helvetica Neue"/>
            </a:endParaRPr>
          </a:p>
        </p:txBody>
      </p:sp>
      <p:pic>
        <p:nvPicPr>
          <p:cNvPr id="376" name="Google Shape;376;p46"/>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p47"/>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382" name="Google Shape;382;p47"/>
          <p:cNvSpPr txBox="1"/>
          <p:nvPr/>
        </p:nvSpPr>
        <p:spPr>
          <a:xfrm>
            <a:off x="643801" y="27080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GRID POR ÁREAS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pic>
        <p:nvPicPr>
          <p:cNvPr id="383" name="Google Shape;383;p47"/>
          <p:cNvPicPr preferRelativeResize="0"/>
          <p:nvPr/>
        </p:nvPicPr>
        <p:blipFill rotWithShape="1">
          <a:blip r:embed="rId4">
            <a:alphaModFix/>
          </a:blip>
          <a:srcRect b="0" l="0" r="0" t="0"/>
          <a:stretch/>
        </p:blipFill>
        <p:spPr>
          <a:xfrm>
            <a:off x="266834" y="1950063"/>
            <a:ext cx="5271640" cy="2668050"/>
          </a:xfrm>
          <a:prstGeom prst="rect">
            <a:avLst/>
          </a:prstGeom>
          <a:noFill/>
          <a:ln>
            <a:noFill/>
          </a:ln>
        </p:spPr>
      </p:pic>
      <p:sp>
        <p:nvSpPr>
          <p:cNvPr id="384" name="Google Shape;384;p47"/>
          <p:cNvSpPr txBox="1"/>
          <p:nvPr/>
        </p:nvSpPr>
        <p:spPr>
          <a:xfrm>
            <a:off x="578400" y="968600"/>
            <a:ext cx="7987200" cy="745800"/>
          </a:xfrm>
          <a:prstGeom prst="rect">
            <a:avLst/>
          </a:prstGeom>
          <a:solidFill>
            <a:srgbClr val="A6FFCA"/>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es" sz="1800" u="none" cap="none" strike="noStrike">
                <a:solidFill>
                  <a:srgbClr val="000000"/>
                </a:solidFill>
                <a:latin typeface="Helvetica Neue Light"/>
                <a:ea typeface="Helvetica Neue Light"/>
                <a:cs typeface="Helvetica Neue Light"/>
                <a:sym typeface="Helvetica Neue Light"/>
              </a:rPr>
              <a:t>De esta forma, se aproxima a lo que queremos inicialmente, sólo nos falta darle unas decoraciones:</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385" name="Google Shape;385;p47"/>
          <p:cNvPicPr preferRelativeResize="0"/>
          <p:nvPr/>
        </p:nvPicPr>
        <p:blipFill rotWithShape="1">
          <a:blip r:embed="rId5">
            <a:alphaModFix/>
          </a:blip>
          <a:srcRect b="0" l="0" r="0" t="0"/>
          <a:stretch/>
        </p:blipFill>
        <p:spPr>
          <a:xfrm>
            <a:off x="3999675" y="2123077"/>
            <a:ext cx="4611910" cy="232201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p48"/>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391" name="Google Shape;391;p48"/>
          <p:cNvSpPr txBox="1"/>
          <p:nvPr/>
        </p:nvSpPr>
        <p:spPr>
          <a:xfrm>
            <a:off x="643801" y="1864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GRID ESPACIOS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392" name="Google Shape;392;p48"/>
          <p:cNvSpPr txBox="1"/>
          <p:nvPr/>
        </p:nvSpPr>
        <p:spPr>
          <a:xfrm>
            <a:off x="588900" y="1125850"/>
            <a:ext cx="7966200" cy="1335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La cuadrícula tiene todas sus celdas </a:t>
            </a:r>
            <a:r>
              <a:rPr b="1" i="0" lang="es" sz="1800" u="none" cap="none" strike="noStrike">
                <a:solidFill>
                  <a:schemeClr val="dk1"/>
                </a:solidFill>
                <a:latin typeface="Helvetica Neue"/>
                <a:ea typeface="Helvetica Neue"/>
                <a:cs typeface="Helvetica Neue"/>
                <a:sym typeface="Helvetica Neue"/>
              </a:rPr>
              <a:t>una a continuación de la otra.</a:t>
            </a:r>
            <a:r>
              <a:rPr b="0" i="0" lang="es" sz="1800" u="none" cap="none" strike="noStrike">
                <a:solidFill>
                  <a:schemeClr val="dk1"/>
                </a:solidFill>
                <a:latin typeface="Helvetica Neue Light"/>
                <a:ea typeface="Helvetica Neue Light"/>
                <a:cs typeface="Helvetica Neue Light"/>
                <a:sym typeface="Helvetica Neue Light"/>
              </a:rPr>
              <a:t>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Aunque sería posible darle un margen a las celdas dentro del contenedor, existe una forma más apropiada, evitando los problemas clásicos de los modelos de caja: los </a:t>
            </a:r>
            <a:r>
              <a:rPr b="1" i="0" lang="es" sz="1800" u="none" cap="none" strike="noStrike">
                <a:solidFill>
                  <a:schemeClr val="dk1"/>
                </a:solidFill>
                <a:latin typeface="Helvetica Neue"/>
                <a:ea typeface="Helvetica Neue"/>
                <a:cs typeface="Helvetica Neue"/>
                <a:sym typeface="Helvetica Neue"/>
              </a:rPr>
              <a:t>huecos (gutters)</a:t>
            </a:r>
            <a:r>
              <a:rPr b="0" i="0" lang="es" sz="1800" u="none" cap="none" strike="noStrike">
                <a:solidFill>
                  <a:schemeClr val="dk1"/>
                </a:solidFill>
                <a:latin typeface="Helvetica Neue Light"/>
                <a:ea typeface="Helvetica Neue Light"/>
                <a:cs typeface="Helvetica Neue Light"/>
                <a:sym typeface="Helvetica Neue Light"/>
              </a:rPr>
              <a:t>.</a:t>
            </a:r>
            <a:endParaRPr b="0" i="0" sz="1800" u="none" cap="none" strike="noStrike">
              <a:solidFill>
                <a:schemeClr val="dk1"/>
              </a:solidFill>
              <a:latin typeface="Helvetica Neue Light"/>
              <a:ea typeface="Helvetica Neue Light"/>
              <a:cs typeface="Helvetica Neue Light"/>
              <a:sym typeface="Helvetica Neue Light"/>
            </a:endParaRPr>
          </a:p>
        </p:txBody>
      </p:sp>
      <p:sp>
        <p:nvSpPr>
          <p:cNvPr id="393" name="Google Shape;393;p48"/>
          <p:cNvSpPr txBox="1"/>
          <p:nvPr/>
        </p:nvSpPr>
        <p:spPr>
          <a:xfrm>
            <a:off x="772950" y="2702425"/>
            <a:ext cx="7856400" cy="1495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rgbClr val="800000"/>
                </a:solidFill>
                <a:latin typeface="Consolas"/>
                <a:ea typeface="Consolas"/>
                <a:cs typeface="Consolas"/>
                <a:sym typeface="Consolas"/>
              </a:rPr>
              <a:t>.grid</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grid-column-gap</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10px</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grid-row-gap</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15px</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just">
              <a:lnSpc>
                <a:spcPct val="125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pic>
        <p:nvPicPr>
          <p:cNvPr id="394" name="Google Shape;394;p48"/>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49"/>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400" name="Google Shape;400;p49"/>
          <p:cNvSpPr txBox="1"/>
          <p:nvPr/>
        </p:nvSpPr>
        <p:spPr>
          <a:xfrm>
            <a:off x="-2310649" y="222285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GRID ESPACIOS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pic>
        <p:nvPicPr>
          <p:cNvPr id="401" name="Google Shape;401;p49"/>
          <p:cNvPicPr preferRelativeResize="0"/>
          <p:nvPr/>
        </p:nvPicPr>
        <p:blipFill rotWithShape="1">
          <a:blip r:embed="rId4">
            <a:alphaModFix/>
          </a:blip>
          <a:srcRect b="0" l="0" r="0" t="0"/>
          <a:stretch/>
        </p:blipFill>
        <p:spPr>
          <a:xfrm>
            <a:off x="3326073" y="141624"/>
            <a:ext cx="5606175" cy="44609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50"/>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407" name="Google Shape;407;p50"/>
          <p:cNvSpPr txBox="1"/>
          <p:nvPr/>
        </p:nvSpPr>
        <p:spPr>
          <a:xfrm>
            <a:off x="629725" y="561275"/>
            <a:ext cx="7966200" cy="1459500"/>
          </a:xfrm>
          <a:prstGeom prst="rect">
            <a:avLst/>
          </a:prstGeom>
          <a:solidFill>
            <a:srgbClr val="A6FFCA"/>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t/>
            </a:r>
            <a:endParaRPr sz="2000">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En la propiedad </a:t>
            </a:r>
            <a:r>
              <a:rPr b="1" i="0" lang="es" sz="2000" u="none" cap="none" strike="noStrike">
                <a:solidFill>
                  <a:schemeClr val="dk1"/>
                </a:solidFill>
                <a:latin typeface="Helvetica Neue"/>
                <a:ea typeface="Helvetica Neue"/>
                <a:cs typeface="Helvetica Neue"/>
                <a:sym typeface="Helvetica Neue"/>
              </a:rPr>
              <a:t>grid-template-areas</a:t>
            </a:r>
            <a:r>
              <a:rPr b="0" i="0" lang="es" sz="2000" u="none" cap="none" strike="noStrike">
                <a:solidFill>
                  <a:schemeClr val="dk1"/>
                </a:solidFill>
                <a:latin typeface="Helvetica Neue Light"/>
                <a:ea typeface="Helvetica Neue Light"/>
                <a:cs typeface="Helvetica Neue Light"/>
                <a:sym typeface="Helvetica Neue Light"/>
              </a:rPr>
              <a:t> también es posible indicar una palabra clave especial:</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sz="2000">
              <a:solidFill>
                <a:schemeClr val="dk1"/>
              </a:solidFill>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0"/>
              </a:spcAft>
              <a:buNone/>
            </a:pPr>
            <a:r>
              <a:rPr lang="es" sz="2000">
                <a:solidFill>
                  <a:schemeClr val="dk1"/>
                </a:solidFill>
                <a:latin typeface="Helvetica Neue Light"/>
                <a:ea typeface="Helvetica Neue Light"/>
                <a:cs typeface="Helvetica Neue Light"/>
                <a:sym typeface="Helvetica Neue Light"/>
              </a:rPr>
              <a:t>👉 </a:t>
            </a:r>
            <a:r>
              <a:rPr b="0" i="0" lang="es" sz="2000" u="none" cap="none" strike="noStrike">
                <a:solidFill>
                  <a:schemeClr val="dk1"/>
                </a:solidFill>
                <a:latin typeface="Helvetica Neue Light"/>
                <a:ea typeface="Helvetica Neue Light"/>
                <a:cs typeface="Helvetica Neue Light"/>
                <a:sym typeface="Helvetica Neue Light"/>
              </a:rPr>
              <a:t>La palabra clave </a:t>
            </a:r>
            <a:r>
              <a:rPr b="1" i="0" lang="es" sz="2000" u="none" cap="none" strike="noStrike">
                <a:solidFill>
                  <a:schemeClr val="dk1"/>
                </a:solidFill>
                <a:latin typeface="Helvetica Neue"/>
                <a:ea typeface="Helvetica Neue"/>
                <a:cs typeface="Helvetica Neue"/>
                <a:sym typeface="Helvetica Neue"/>
              </a:rPr>
              <a:t>none</a:t>
            </a:r>
            <a:r>
              <a:rPr b="0" i="0" lang="es" sz="2000" u="none" cap="none" strike="noStrike">
                <a:solidFill>
                  <a:schemeClr val="dk1"/>
                </a:solidFill>
                <a:latin typeface="Helvetica Neue Light"/>
                <a:ea typeface="Helvetica Neue Light"/>
                <a:cs typeface="Helvetica Neue Light"/>
                <a:sym typeface="Helvetica Neue Light"/>
              </a:rPr>
              <a:t>: Indica que no se colocará ninguna celda en esta posición.</a:t>
            </a:r>
            <a:endParaRPr b="0" i="0" sz="20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0"/>
              </a:spcAft>
              <a:buNone/>
            </a:pPr>
            <a:r>
              <a:t/>
            </a:r>
            <a:endParaRPr sz="2000">
              <a:solidFill>
                <a:schemeClr val="dk1"/>
              </a:solidFill>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0"/>
              </a:spcAft>
              <a:buNone/>
            </a:pPr>
            <a:r>
              <a:rPr lang="es" sz="2000">
                <a:solidFill>
                  <a:schemeClr val="dk1"/>
                </a:solidFill>
                <a:latin typeface="Helvetica Neue Light"/>
                <a:ea typeface="Helvetica Neue Light"/>
                <a:cs typeface="Helvetica Neue Light"/>
                <a:sym typeface="Helvetica Neue Light"/>
              </a:rPr>
              <a:t>👉 </a:t>
            </a:r>
            <a:r>
              <a:rPr b="0" i="0" lang="es" sz="2000" u="none" cap="none" strike="noStrike">
                <a:solidFill>
                  <a:schemeClr val="dk1"/>
                </a:solidFill>
                <a:latin typeface="Helvetica Neue Light"/>
                <a:ea typeface="Helvetica Neue Light"/>
                <a:cs typeface="Helvetica Neue Light"/>
                <a:sym typeface="Helvetica Neue Light"/>
              </a:rPr>
              <a:t>Uno o más puntos </a:t>
            </a:r>
            <a:r>
              <a:rPr b="1" i="0" lang="es" sz="2000" u="none" cap="none" strike="noStrike">
                <a:solidFill>
                  <a:schemeClr val="dk1"/>
                </a:solidFill>
                <a:latin typeface="Helvetica Neue"/>
                <a:ea typeface="Helvetica Neue"/>
                <a:cs typeface="Helvetica Neue"/>
                <a:sym typeface="Helvetica Neue"/>
              </a:rPr>
              <a:t>(.)</a:t>
            </a:r>
            <a:r>
              <a:rPr b="0" i="0" lang="es" sz="2000" u="none" cap="none" strike="noStrike">
                <a:solidFill>
                  <a:schemeClr val="dk1"/>
                </a:solidFill>
                <a:latin typeface="Helvetica Neue Light"/>
                <a:ea typeface="Helvetica Neue Light"/>
                <a:cs typeface="Helvetica Neue Light"/>
                <a:sym typeface="Helvetica Neue Light"/>
              </a:rPr>
              <a:t>: Indica que se colocará una celda vacía en esta posición.</a:t>
            </a:r>
            <a:endParaRPr b="0" i="0" sz="200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pic>
        <p:nvPicPr>
          <p:cNvPr id="412" name="Google Shape;412;p51"/>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413" name="Google Shape;413;p51"/>
          <p:cNvSpPr txBox="1"/>
          <p:nvPr/>
        </p:nvSpPr>
        <p:spPr>
          <a:xfrm>
            <a:off x="643801" y="27890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GRID POR ÁREAS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pic>
        <p:nvPicPr>
          <p:cNvPr id="414" name="Google Shape;414;p51"/>
          <p:cNvPicPr preferRelativeResize="0"/>
          <p:nvPr/>
        </p:nvPicPr>
        <p:blipFill rotWithShape="1">
          <a:blip r:embed="rId4">
            <a:alphaModFix/>
          </a:blip>
          <a:srcRect b="0" l="0" r="0" t="0"/>
          <a:stretch/>
        </p:blipFill>
        <p:spPr>
          <a:xfrm>
            <a:off x="726059" y="1937500"/>
            <a:ext cx="5271640" cy="2668050"/>
          </a:xfrm>
          <a:prstGeom prst="rect">
            <a:avLst/>
          </a:prstGeom>
          <a:noFill/>
          <a:ln>
            <a:noFill/>
          </a:ln>
        </p:spPr>
      </p:pic>
      <p:sp>
        <p:nvSpPr>
          <p:cNvPr id="415" name="Google Shape;415;p51"/>
          <p:cNvSpPr txBox="1"/>
          <p:nvPr/>
        </p:nvSpPr>
        <p:spPr>
          <a:xfrm>
            <a:off x="578400" y="1059350"/>
            <a:ext cx="7987200" cy="697800"/>
          </a:xfrm>
          <a:prstGeom prst="rect">
            <a:avLst/>
          </a:prstGeom>
          <a:solidFill>
            <a:srgbClr val="A6FFCA"/>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0" i="0" lang="es" sz="1800" u="none" cap="none" strike="noStrike">
                <a:solidFill>
                  <a:srgbClr val="000000"/>
                </a:solidFill>
                <a:latin typeface="Helvetica Neue Light"/>
                <a:ea typeface="Helvetica Neue Light"/>
                <a:cs typeface="Helvetica Neue Light"/>
                <a:sym typeface="Helvetica Neue Light"/>
              </a:rPr>
              <a:t>De esta forma, se aproxima a lo que queremos... sólo nos falta darle unas decoraciones:</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416" name="Google Shape;416;p51"/>
          <p:cNvPicPr preferRelativeResize="0"/>
          <p:nvPr/>
        </p:nvPicPr>
        <p:blipFill rotWithShape="1">
          <a:blip r:embed="rId5">
            <a:alphaModFix/>
          </a:blip>
          <a:srcRect b="0" l="0" r="0" t="0"/>
          <a:stretch/>
        </p:blipFill>
        <p:spPr>
          <a:xfrm>
            <a:off x="4391625" y="2054515"/>
            <a:ext cx="4362826" cy="2459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74" name="Shape 74"/>
        <p:cNvGrpSpPr/>
        <p:nvPr/>
      </p:nvGrpSpPr>
      <p:grpSpPr>
        <a:xfrm>
          <a:off x="0" y="0"/>
          <a:ext cx="0" cy="0"/>
          <a:chOff x="0" y="0"/>
          <a:chExt cx="0" cy="0"/>
        </a:xfrm>
      </p:grpSpPr>
      <p:sp>
        <p:nvSpPr>
          <p:cNvPr id="75" name="Google Shape;75;p16"/>
          <p:cNvSpPr txBox="1"/>
          <p:nvPr/>
        </p:nvSpPr>
        <p:spPr>
          <a:xfrm>
            <a:off x="4006550" y="156200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Arial"/>
              <a:buChar char="●"/>
            </a:pPr>
            <a:r>
              <a:rPr b="0" i="0" lang="es" sz="1800" u="none" cap="none" strike="noStrike">
                <a:solidFill>
                  <a:srgbClr val="000000"/>
                </a:solidFill>
                <a:latin typeface="Helvetica Neue Light"/>
                <a:ea typeface="Helvetica Neue Light"/>
                <a:cs typeface="Helvetica Neue Light"/>
                <a:sym typeface="Helvetica Neue Light"/>
              </a:rPr>
              <a:t>Conocer Grids.</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SzPts val="1800"/>
              <a:buFont typeface="Helvetica Neue Light"/>
              <a:buChar char="●"/>
            </a:pPr>
            <a:r>
              <a:rPr lang="es" sz="1800">
                <a:latin typeface="Helvetica Neue Light"/>
                <a:ea typeface="Helvetica Neue Light"/>
                <a:cs typeface="Helvetica Neue Light"/>
                <a:sym typeface="Helvetica Neue Light"/>
              </a:rPr>
              <a:t>Comparar el alcance de Grids y Flexbox</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b="0" i="0" lang="es" sz="1800" u="none" cap="none" strike="noStrike">
                <a:solidFill>
                  <a:srgbClr val="000000"/>
                </a:solidFill>
                <a:latin typeface="Helvetica Neue Light"/>
                <a:ea typeface="Helvetica Neue Light"/>
                <a:cs typeface="Helvetica Neue Light"/>
                <a:sym typeface="Helvetica Neue Light"/>
              </a:rPr>
              <a:t>Aplicar las nuevas formas de modelar con Grids.</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76" name="Google Shape;76;p16"/>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77" name="Google Shape;77;p16"/>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78" name="Google Shape;78;p16"/>
          <p:cNvPicPr preferRelativeResize="0"/>
          <p:nvPr/>
        </p:nvPicPr>
        <p:blipFill rotWithShape="1">
          <a:blip r:embed="rId4">
            <a:alphaModFix/>
          </a:blip>
          <a:srcRect b="0" l="0" r="0" t="0"/>
          <a:stretch/>
        </p:blipFill>
        <p:spPr>
          <a:xfrm>
            <a:off x="1611692" y="1439552"/>
            <a:ext cx="1186525" cy="11865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id="421" name="Google Shape;421;p52"/>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422" name="Google Shape;422;p52"/>
          <p:cNvSpPr txBox="1"/>
          <p:nvPr/>
        </p:nvSpPr>
        <p:spPr>
          <a:xfrm>
            <a:off x="2873551" y="262675"/>
            <a:ext cx="33108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GRID POR ÁREAS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423" name="Google Shape;423;p52"/>
          <p:cNvSpPr txBox="1"/>
          <p:nvPr/>
        </p:nvSpPr>
        <p:spPr>
          <a:xfrm>
            <a:off x="587200" y="3643300"/>
            <a:ext cx="3544200" cy="1234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.border {</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border</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9885A"/>
                </a:solidFill>
                <a:latin typeface="Consolas"/>
                <a:ea typeface="Consolas"/>
                <a:cs typeface="Consolas"/>
                <a:sym typeface="Consolas"/>
              </a:rPr>
              <a:t>1px solid black</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 background-color</a:t>
            </a: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0451A5"/>
                </a:solidFill>
                <a:latin typeface="Consolas"/>
                <a:ea typeface="Consolas"/>
                <a:cs typeface="Consolas"/>
                <a:sym typeface="Consolas"/>
              </a:rPr>
              <a:t>yellow</a:t>
            </a: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a:t>
            </a:r>
            <a:endParaRPr b="0" i="0" sz="1800" u="none" cap="none" strike="noStrike">
              <a:solidFill>
                <a:srgbClr val="000000"/>
              </a:solidFill>
              <a:latin typeface="Didact Gothic"/>
              <a:ea typeface="Didact Gothic"/>
              <a:cs typeface="Didact Gothic"/>
              <a:sym typeface="Didact Gothic"/>
            </a:endParaRPr>
          </a:p>
        </p:txBody>
      </p:sp>
      <p:sp>
        <p:nvSpPr>
          <p:cNvPr id="424" name="Google Shape;424;p52"/>
          <p:cNvSpPr txBox="1"/>
          <p:nvPr/>
        </p:nvSpPr>
        <p:spPr>
          <a:xfrm>
            <a:off x="4572000" y="960475"/>
            <a:ext cx="3899100" cy="39786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rgbClr val="800000"/>
                </a:solidFill>
                <a:latin typeface="Consolas"/>
                <a:ea typeface="Consolas"/>
                <a:cs typeface="Consolas"/>
                <a:sym typeface="Consolas"/>
              </a:rPr>
              <a:t>#grilla</a:t>
            </a:r>
            <a:r>
              <a:rPr b="0" i="0" lang="es" sz="1200" u="none" cap="none" strike="noStrike">
                <a:solidFill>
                  <a:schemeClr val="dk1"/>
                </a:solidFill>
                <a:latin typeface="Consolas"/>
                <a:ea typeface="Consolas"/>
                <a:cs typeface="Consolas"/>
                <a:sym typeface="Consolas"/>
              </a:rPr>
              <a:t> {</a:t>
            </a:r>
            <a:endParaRPr b="0" i="0" sz="12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display</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0451A5"/>
                </a:solidFill>
                <a:latin typeface="Consolas"/>
                <a:ea typeface="Consolas"/>
                <a:cs typeface="Consolas"/>
                <a:sym typeface="Consolas"/>
              </a:rPr>
              <a:t>grid</a:t>
            </a:r>
            <a:r>
              <a:rPr b="0" i="0" lang="es" sz="1200" u="none" cap="none" strike="noStrike">
                <a:solidFill>
                  <a:schemeClr val="dk1"/>
                </a:solidFill>
                <a:latin typeface="Consolas"/>
                <a:ea typeface="Consolas"/>
                <a:cs typeface="Consolas"/>
                <a:sym typeface="Consolas"/>
              </a:rPr>
              <a:t>;</a:t>
            </a:r>
            <a:endParaRPr b="0" i="0" sz="12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grid-template-areas</a:t>
            </a:r>
            <a:r>
              <a:rPr b="0" i="0" lang="es" sz="1200" u="none" cap="none" strike="noStrike">
                <a:solidFill>
                  <a:schemeClr val="dk1"/>
                </a:solidFill>
                <a:latin typeface="Consolas"/>
                <a:ea typeface="Consolas"/>
                <a:cs typeface="Consolas"/>
                <a:sym typeface="Consolas"/>
              </a:rPr>
              <a:t>:</a:t>
            </a:r>
            <a:endParaRPr b="0" i="0" sz="12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A31515"/>
                </a:solidFill>
                <a:latin typeface="Consolas"/>
                <a:ea typeface="Consolas"/>
                <a:cs typeface="Consolas"/>
                <a:sym typeface="Consolas"/>
              </a:rPr>
              <a:t>"nav header header"</a:t>
            </a:r>
            <a:endParaRPr b="0" i="0" sz="1200" u="none" cap="none" strike="noStrike">
              <a:solidFill>
                <a:srgbClr val="A31515"/>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A31515"/>
                </a:solidFill>
                <a:latin typeface="Consolas"/>
                <a:ea typeface="Consolas"/>
                <a:cs typeface="Consolas"/>
                <a:sym typeface="Consolas"/>
              </a:rPr>
              <a:t>"nav productos publicidad"</a:t>
            </a:r>
            <a:endParaRPr b="0" i="0" sz="1200" u="none" cap="none" strike="noStrike">
              <a:solidFill>
                <a:srgbClr val="A31515"/>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A31515"/>
                </a:solidFill>
                <a:latin typeface="Consolas"/>
                <a:ea typeface="Consolas"/>
                <a:cs typeface="Consolas"/>
                <a:sym typeface="Consolas"/>
              </a:rPr>
              <a:t>"nav servicios publicidad"</a:t>
            </a:r>
            <a:endParaRPr b="0" i="0" sz="1200" u="none" cap="none" strike="noStrike">
              <a:solidFill>
                <a:srgbClr val="A31515"/>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A31515"/>
                </a:solidFill>
                <a:latin typeface="Consolas"/>
                <a:ea typeface="Consolas"/>
                <a:cs typeface="Consolas"/>
                <a:sym typeface="Consolas"/>
              </a:rPr>
              <a:t>"nav footer footer"</a:t>
            </a:r>
            <a:r>
              <a:rPr b="0" i="0" lang="es" sz="1200" u="none" cap="none" strike="noStrike">
                <a:solidFill>
                  <a:schemeClr val="dk1"/>
                </a:solidFill>
                <a:latin typeface="Consolas"/>
                <a:ea typeface="Consolas"/>
                <a:cs typeface="Consolas"/>
                <a:sym typeface="Consolas"/>
              </a:rPr>
              <a:t>;</a:t>
            </a:r>
            <a:endParaRPr b="0" i="0" sz="12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grid-template-rows</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09885A"/>
                </a:solidFill>
                <a:latin typeface="Consolas"/>
                <a:ea typeface="Consolas"/>
                <a:cs typeface="Consolas"/>
                <a:sym typeface="Consolas"/>
              </a:rPr>
              <a:t>100px</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09885A"/>
                </a:solidFill>
                <a:latin typeface="Consolas"/>
                <a:ea typeface="Consolas"/>
                <a:cs typeface="Consolas"/>
                <a:sym typeface="Consolas"/>
              </a:rPr>
              <a:t>1fr</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09885A"/>
                </a:solidFill>
                <a:latin typeface="Consolas"/>
                <a:ea typeface="Consolas"/>
                <a:cs typeface="Consolas"/>
                <a:sym typeface="Consolas"/>
              </a:rPr>
              <a:t>1fr</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09885A"/>
                </a:solidFill>
                <a:latin typeface="Consolas"/>
                <a:ea typeface="Consolas"/>
                <a:cs typeface="Consolas"/>
                <a:sym typeface="Consolas"/>
              </a:rPr>
              <a:t>75px</a:t>
            </a:r>
            <a:r>
              <a:rPr b="0" i="0" lang="es" sz="1200" u="none" cap="none" strike="noStrike">
                <a:solidFill>
                  <a:schemeClr val="dk1"/>
                </a:solidFill>
                <a:latin typeface="Consolas"/>
                <a:ea typeface="Consolas"/>
                <a:cs typeface="Consolas"/>
                <a:sym typeface="Consolas"/>
              </a:rPr>
              <a:t>; </a:t>
            </a:r>
            <a:endParaRPr b="0" i="0" sz="12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grid-template-columns</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09885A"/>
                </a:solidFill>
                <a:latin typeface="Consolas"/>
                <a:ea typeface="Consolas"/>
                <a:cs typeface="Consolas"/>
                <a:sym typeface="Consolas"/>
              </a:rPr>
              <a:t>20%</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0451A5"/>
                </a:solidFill>
                <a:latin typeface="Consolas"/>
                <a:ea typeface="Consolas"/>
                <a:cs typeface="Consolas"/>
                <a:sym typeface="Consolas"/>
              </a:rPr>
              <a:t>auto</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09885A"/>
                </a:solidFill>
                <a:latin typeface="Consolas"/>
                <a:ea typeface="Consolas"/>
                <a:cs typeface="Consolas"/>
                <a:sym typeface="Consolas"/>
              </a:rPr>
              <a:t>15%</a:t>
            </a:r>
            <a:r>
              <a:rPr b="0" i="0" lang="es" sz="1200" u="none" cap="none" strike="noStrike">
                <a:solidFill>
                  <a:schemeClr val="dk1"/>
                </a:solidFill>
                <a:latin typeface="Consolas"/>
                <a:ea typeface="Consolas"/>
                <a:cs typeface="Consolas"/>
                <a:sym typeface="Consolas"/>
              </a:rPr>
              <a:t>;</a:t>
            </a:r>
            <a:endParaRPr b="0" i="0" sz="12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  grid-row-gap:</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09885A"/>
                </a:solidFill>
                <a:latin typeface="Consolas"/>
                <a:ea typeface="Consolas"/>
                <a:cs typeface="Consolas"/>
                <a:sym typeface="Consolas"/>
              </a:rPr>
              <a:t>10px</a:t>
            </a:r>
            <a:r>
              <a:rPr b="0" i="0" lang="es" sz="1200" u="none" cap="none" strike="noStrike">
                <a:solidFill>
                  <a:schemeClr val="dk1"/>
                </a:solidFill>
                <a:latin typeface="Consolas"/>
                <a:ea typeface="Consolas"/>
                <a:cs typeface="Consolas"/>
                <a:sym typeface="Consolas"/>
              </a:rPr>
              <a:t>;</a:t>
            </a:r>
            <a:endParaRPr b="0" i="0" sz="12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grid-column-gap:</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09885A"/>
                </a:solidFill>
                <a:latin typeface="Consolas"/>
                <a:ea typeface="Consolas"/>
                <a:cs typeface="Consolas"/>
                <a:sym typeface="Consolas"/>
              </a:rPr>
              <a:t>10px</a:t>
            </a:r>
            <a:r>
              <a:rPr b="0" i="0" lang="es" sz="1200" u="none" cap="none" strike="noStrike">
                <a:solidFill>
                  <a:schemeClr val="dk1"/>
                </a:solidFill>
                <a:latin typeface="Consolas"/>
                <a:ea typeface="Consolas"/>
                <a:cs typeface="Consolas"/>
                <a:sym typeface="Consolas"/>
              </a:rPr>
              <a:t>;</a:t>
            </a:r>
            <a:endParaRPr b="0" i="0" sz="12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height:</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09885A"/>
                </a:solidFill>
                <a:latin typeface="Consolas"/>
                <a:ea typeface="Consolas"/>
                <a:cs typeface="Consolas"/>
                <a:sym typeface="Consolas"/>
              </a:rPr>
              <a:t>100vh</a:t>
            </a:r>
            <a:r>
              <a:rPr b="0" i="0" lang="es" sz="1200" u="none" cap="none" strike="noStrike">
                <a:solidFill>
                  <a:schemeClr val="dk1"/>
                </a:solidFill>
                <a:latin typeface="Consolas"/>
                <a:ea typeface="Consolas"/>
                <a:cs typeface="Consolas"/>
                <a:sym typeface="Consolas"/>
              </a:rPr>
              <a:t>;</a:t>
            </a:r>
            <a:endParaRPr b="0" i="0" sz="12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margin:</a:t>
            </a:r>
            <a:r>
              <a:rPr b="0" i="0" lang="es" sz="1200" u="none" cap="none" strike="noStrike">
                <a:solidFill>
                  <a:schemeClr val="dk1"/>
                </a:solidFill>
                <a:latin typeface="Consolas"/>
                <a:ea typeface="Consolas"/>
                <a:cs typeface="Consolas"/>
                <a:sym typeface="Consolas"/>
              </a:rPr>
              <a:t> </a:t>
            </a:r>
            <a:r>
              <a:rPr b="0" i="0" lang="es" sz="1200" u="none" cap="none" strike="noStrike">
                <a:solidFill>
                  <a:srgbClr val="09885A"/>
                </a:solidFill>
                <a:latin typeface="Consolas"/>
                <a:ea typeface="Consolas"/>
                <a:cs typeface="Consolas"/>
                <a:sym typeface="Consolas"/>
              </a:rPr>
              <a:t>0</a:t>
            </a:r>
            <a:r>
              <a:rPr b="0" i="0" lang="es" sz="1200" u="none" cap="none" strike="noStrike">
                <a:solidFill>
                  <a:schemeClr val="dk1"/>
                </a:solidFill>
                <a:latin typeface="Consolas"/>
                <a:ea typeface="Consolas"/>
                <a:cs typeface="Consolas"/>
                <a:sym typeface="Consolas"/>
              </a:rPr>
              <a:t>;	 </a:t>
            </a:r>
            <a:endParaRPr b="0" i="0" sz="12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just">
              <a:lnSpc>
                <a:spcPct val="125000"/>
              </a:lnSpc>
              <a:spcBef>
                <a:spcPts val="0"/>
              </a:spcBef>
              <a:spcAft>
                <a:spcPts val="0"/>
              </a:spcAft>
              <a:buClr>
                <a:srgbClr val="000000"/>
              </a:buClr>
              <a:buSzPts val="1200"/>
              <a:buFont typeface="Arial"/>
              <a:buNone/>
            </a:pPr>
            <a:r>
              <a:t/>
            </a:r>
            <a:endParaRPr b="0" i="0" sz="1200" u="none" cap="none" strike="noStrike">
              <a:solidFill>
                <a:srgbClr val="800000"/>
              </a:solidFill>
              <a:latin typeface="Consolas"/>
              <a:ea typeface="Consolas"/>
              <a:cs typeface="Consolas"/>
              <a:sym typeface="Consolas"/>
            </a:endParaRPr>
          </a:p>
        </p:txBody>
      </p:sp>
      <p:sp>
        <p:nvSpPr>
          <p:cNvPr id="425" name="Google Shape;425;p52"/>
          <p:cNvSpPr txBox="1"/>
          <p:nvPr/>
        </p:nvSpPr>
        <p:spPr>
          <a:xfrm>
            <a:off x="632225" y="1030050"/>
            <a:ext cx="3597000" cy="269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Llevemos a práctica , agregando más estilos al padre (el contenedor) y verificando que tiene las propiedades </a:t>
            </a:r>
            <a:r>
              <a:rPr i="1" lang="es" sz="1800">
                <a:solidFill>
                  <a:schemeClr val="dk1"/>
                </a:solidFill>
                <a:highlight>
                  <a:srgbClr val="E0FF00"/>
                </a:highlight>
                <a:latin typeface="Helvetica Neue Light"/>
                <a:ea typeface="Helvetica Neue Light"/>
                <a:cs typeface="Helvetica Neue Light"/>
                <a:sym typeface="Helvetica Neue Light"/>
              </a:rPr>
              <a:t>grid-row-gap</a:t>
            </a:r>
            <a:r>
              <a:rPr lang="es" sz="1800">
                <a:solidFill>
                  <a:schemeClr val="dk1"/>
                </a:solidFill>
                <a:highlight>
                  <a:srgbClr val="E0FF00"/>
                </a:highlight>
                <a:latin typeface="Helvetica Neue Light"/>
                <a:ea typeface="Helvetica Neue Light"/>
                <a:cs typeface="Helvetica Neue Light"/>
                <a:sym typeface="Helvetica Neue Light"/>
              </a:rPr>
              <a:t> </a:t>
            </a:r>
            <a:r>
              <a:rPr lang="es" sz="1800">
                <a:solidFill>
                  <a:schemeClr val="dk1"/>
                </a:solidFill>
                <a:latin typeface="Helvetica Neue Light"/>
                <a:ea typeface="Helvetica Neue Light"/>
                <a:cs typeface="Helvetica Neue Light"/>
                <a:sym typeface="Helvetica Neue Light"/>
              </a:rPr>
              <a:t>y </a:t>
            </a:r>
            <a:r>
              <a:rPr i="1" lang="es" sz="1800">
                <a:solidFill>
                  <a:schemeClr val="dk1"/>
                </a:solidFill>
                <a:highlight>
                  <a:srgbClr val="E0FF00"/>
                </a:highlight>
                <a:latin typeface="Helvetica Neue Light"/>
                <a:ea typeface="Helvetica Neue Light"/>
                <a:cs typeface="Helvetica Neue Light"/>
                <a:sym typeface="Helvetica Neue Light"/>
              </a:rPr>
              <a:t>grid-column-gap</a:t>
            </a:r>
            <a:r>
              <a:rPr i="1" lang="es" sz="1800">
                <a:solidFill>
                  <a:schemeClr val="dk1"/>
                </a:solidFill>
                <a:latin typeface="Helvetica Neue Light"/>
                <a:ea typeface="Helvetica Neue Light"/>
                <a:cs typeface="Helvetica Neue Light"/>
                <a:sym typeface="Helvetica Neue Light"/>
              </a:rPr>
              <a:t>,</a:t>
            </a:r>
            <a:r>
              <a:rPr lang="es" sz="1800">
                <a:solidFill>
                  <a:schemeClr val="dk1"/>
                </a:solidFill>
                <a:latin typeface="Helvetica Neue Light"/>
                <a:ea typeface="Helvetica Neue Light"/>
                <a:cs typeface="Helvetica Neue Light"/>
                <a:sym typeface="Helvetica Neue Light"/>
              </a:rPr>
              <a:t> para hacer separaciones entre las columnas o filas, según el caso.</a:t>
            </a:r>
            <a:endParaRPr/>
          </a:p>
        </p:txBody>
      </p:sp>
      <p:pic>
        <p:nvPicPr>
          <p:cNvPr id="426" name="Google Shape;426;p52"/>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pic>
        <p:nvPicPr>
          <p:cNvPr id="427" name="Google Shape;427;p52"/>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pic>
        <p:nvPicPr>
          <p:cNvPr id="432" name="Google Shape;432;p53"/>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433" name="Google Shape;433;p53"/>
          <p:cNvSpPr txBox="1"/>
          <p:nvPr/>
        </p:nvSpPr>
        <p:spPr>
          <a:xfrm>
            <a:off x="643800" y="319050"/>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POSICIÓN DE HIJOS (DESDE EL PADRE)</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434" name="Google Shape;434;p53"/>
          <p:cNvSpPr txBox="1"/>
          <p:nvPr/>
        </p:nvSpPr>
        <p:spPr>
          <a:xfrm>
            <a:off x="643800" y="1176575"/>
            <a:ext cx="7856400" cy="1395300"/>
          </a:xfrm>
          <a:prstGeom prst="rect">
            <a:avLst/>
          </a:prstGeom>
          <a:solidFill>
            <a:srgbClr val="A6FFCA"/>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Existen propiedades que se pueden utilizar para colocar los ítems dentro de la cuadrícula. Es posible distribuir los elementos de una forma muy sencilla y cómoda: </a:t>
            </a:r>
            <a:r>
              <a:rPr b="1" i="1" lang="es" sz="1800" u="none" cap="none" strike="noStrike">
                <a:solidFill>
                  <a:schemeClr val="dk1"/>
                </a:solidFill>
                <a:latin typeface="Helvetica Neue"/>
                <a:ea typeface="Helvetica Neue"/>
                <a:cs typeface="Helvetica Neue"/>
                <a:sym typeface="Helvetica Neue"/>
              </a:rPr>
              <a:t>justify-items</a:t>
            </a:r>
            <a:r>
              <a:rPr b="0" i="0" lang="es" sz="1800" u="none" cap="none" strike="noStrike">
                <a:solidFill>
                  <a:schemeClr val="dk1"/>
                </a:solidFill>
                <a:latin typeface="Helvetica Neue Light"/>
                <a:ea typeface="Helvetica Neue Light"/>
                <a:cs typeface="Helvetica Neue Light"/>
                <a:sym typeface="Helvetica Neue Light"/>
              </a:rPr>
              <a:t> y </a:t>
            </a:r>
            <a:r>
              <a:rPr b="1" i="1" lang="es" sz="1800" u="none" cap="none" strike="noStrike">
                <a:solidFill>
                  <a:schemeClr val="dk1"/>
                </a:solidFill>
                <a:latin typeface="Helvetica Neue"/>
                <a:ea typeface="Helvetica Neue"/>
                <a:cs typeface="Helvetica Neue"/>
                <a:sym typeface="Helvetica Neue"/>
              </a:rPr>
              <a:t>align-items</a:t>
            </a:r>
            <a:r>
              <a:rPr b="0" i="0" lang="es" sz="1800" u="none" cap="none" strike="noStrike">
                <a:solidFill>
                  <a:schemeClr val="dk1"/>
                </a:solidFill>
                <a:latin typeface="Helvetica Neue Light"/>
                <a:ea typeface="Helvetica Neue Light"/>
                <a:cs typeface="Helvetica Neue Light"/>
                <a:sym typeface="Helvetica Neue Light"/>
              </a:rPr>
              <a:t>, que ya conocemos del módulo CSS Flexbox: </a:t>
            </a:r>
            <a:endParaRPr b="0" i="0" sz="1800" u="none" cap="none" strike="noStrike">
              <a:solidFill>
                <a:schemeClr val="dk1"/>
              </a:solidFill>
              <a:latin typeface="Helvetica Neue Light"/>
              <a:ea typeface="Helvetica Neue Light"/>
              <a:cs typeface="Helvetica Neue Light"/>
              <a:sym typeface="Helvetica Neue Light"/>
            </a:endParaRPr>
          </a:p>
        </p:txBody>
      </p:sp>
      <p:graphicFrame>
        <p:nvGraphicFramePr>
          <p:cNvPr id="435" name="Google Shape;435;p53"/>
          <p:cNvGraphicFramePr/>
          <p:nvPr/>
        </p:nvGraphicFramePr>
        <p:xfrm>
          <a:off x="739113" y="2747850"/>
          <a:ext cx="3000000" cy="3000000"/>
        </p:xfrm>
        <a:graphic>
          <a:graphicData uri="http://schemas.openxmlformats.org/drawingml/2006/table">
            <a:tbl>
              <a:tblPr>
                <a:noFill/>
                <a:tableStyleId>{ED20B800-3FF7-4236-BAB8-BAC0A04E9A8F}</a:tableStyleId>
              </a:tblPr>
              <a:tblGrid>
                <a:gridCol w="1250000"/>
                <a:gridCol w="2678550"/>
                <a:gridCol w="3737225"/>
              </a:tblGrid>
              <a:tr h="607050">
                <a:tc>
                  <a:txBody>
                    <a:bodyPr/>
                    <a:lstStyle/>
                    <a:p>
                      <a:pPr indent="0" lvl="0" marL="0" marR="0" rtl="0" algn="ctr">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Propiedad</a:t>
                      </a:r>
                      <a:endParaRPr b="1" sz="1600" u="none" cap="none" strike="noStrike">
                        <a:latin typeface="Helvetica Neue"/>
                        <a:ea typeface="Helvetica Neue"/>
                        <a:cs typeface="Helvetica Neue"/>
                        <a:sym typeface="Helvetica Neue"/>
                      </a:endParaRPr>
                    </a:p>
                  </a:txBody>
                  <a:tcPr marT="63500" marB="63500" marR="63500" marL="63500">
                    <a:solidFill>
                      <a:srgbClr val="D9D9D9"/>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Valores</a:t>
                      </a:r>
                      <a:endParaRPr b="1" sz="1600" u="none" cap="none" strike="noStrike">
                        <a:latin typeface="Helvetica Neue"/>
                        <a:ea typeface="Helvetica Neue"/>
                        <a:cs typeface="Helvetica Neue"/>
                        <a:sym typeface="Helvetica Neue"/>
                      </a:endParaRPr>
                    </a:p>
                  </a:txBody>
                  <a:tcPr marT="63500" marB="63500" marR="63500" marL="63500">
                    <a:solidFill>
                      <a:srgbClr val="D9D9D9"/>
                    </a:solidFill>
                  </a:tcPr>
                </a:tc>
                <a:tc>
                  <a:txBody>
                    <a:bodyPr/>
                    <a:lstStyle/>
                    <a:p>
                      <a:pPr indent="0" lvl="0" marL="0" marR="0" rtl="0" algn="ctr">
                        <a:lnSpc>
                          <a:spcPct val="115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Descripción</a:t>
                      </a:r>
                      <a:endParaRPr b="1" sz="1600" u="none" cap="none" strike="noStrike">
                        <a:latin typeface="Helvetica Neue"/>
                        <a:ea typeface="Helvetica Neue"/>
                        <a:cs typeface="Helvetica Neue"/>
                        <a:sym typeface="Helvetica Neue"/>
                      </a:endParaRPr>
                    </a:p>
                  </a:txBody>
                  <a:tcPr marT="63500" marB="63500" marR="63500" marL="63500">
                    <a:solidFill>
                      <a:srgbClr val="D9D9D9"/>
                    </a:solidFill>
                  </a:tcPr>
                </a:tc>
              </a:tr>
              <a:tr h="614675">
                <a:tc>
                  <a:txBody>
                    <a:bodyPr/>
                    <a:lstStyle/>
                    <a:p>
                      <a:pPr indent="0" lvl="0" marL="0" marR="0" rtl="0" algn="ctr">
                        <a:lnSpc>
                          <a:spcPct val="100000"/>
                        </a:lnSpc>
                        <a:spcBef>
                          <a:spcPts val="0"/>
                        </a:spcBef>
                        <a:spcAft>
                          <a:spcPts val="0"/>
                        </a:spcAft>
                        <a:buClr>
                          <a:srgbClr val="000000"/>
                        </a:buClr>
                        <a:buSzPts val="1600"/>
                        <a:buFont typeface="Arial"/>
                        <a:buNone/>
                      </a:pPr>
                      <a:r>
                        <a:rPr i="1" lang="es" sz="1600" u="none" cap="none" strike="noStrike">
                          <a:latin typeface="Helvetica Neue Light"/>
                          <a:ea typeface="Helvetica Neue Light"/>
                          <a:cs typeface="Helvetica Neue Light"/>
                          <a:sym typeface="Helvetica Neue Light"/>
                        </a:rPr>
                        <a:t>justify-items</a:t>
                      </a:r>
                      <a:endParaRPr i="1" sz="1600" u="none" cap="none" strike="noStrike">
                        <a:latin typeface="Helvetica Neue Light"/>
                        <a:ea typeface="Helvetica Neue Light"/>
                        <a:cs typeface="Helvetica Neue Light"/>
                        <a:sym typeface="Helvetica Neue Light"/>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600"/>
                        <a:buFont typeface="Arial"/>
                        <a:buNone/>
                      </a:pPr>
                      <a:r>
                        <a:rPr lang="es" sz="1600" u="none" cap="none" strike="noStrike">
                          <a:latin typeface="Helvetica Neue Light"/>
                          <a:ea typeface="Helvetica Neue Light"/>
                          <a:cs typeface="Helvetica Neue Light"/>
                          <a:sym typeface="Helvetica Neue Light"/>
                        </a:rPr>
                        <a:t>start | end | center | stretch</a:t>
                      </a:r>
                      <a:endParaRPr sz="1600" u="none" cap="none" strike="noStrike">
                        <a:latin typeface="Helvetica Neue Light"/>
                        <a:ea typeface="Helvetica Neue Light"/>
                        <a:cs typeface="Helvetica Neue Light"/>
                        <a:sym typeface="Helvetica Neue Light"/>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600"/>
                        <a:buFont typeface="Arial"/>
                        <a:buNone/>
                      </a:pPr>
                      <a:r>
                        <a:rPr lang="es" sz="1600" u="none" cap="none" strike="noStrike">
                          <a:latin typeface="Helvetica Neue Light"/>
                          <a:ea typeface="Helvetica Neue Light"/>
                          <a:cs typeface="Helvetica Neue Light"/>
                          <a:sym typeface="Helvetica Neue Light"/>
                        </a:rPr>
                        <a:t>Distribuye los elementos en el eje </a:t>
                      </a:r>
                      <a:r>
                        <a:rPr lang="es" sz="1600" u="none" cap="none" strike="noStrike">
                          <a:highlight>
                            <a:srgbClr val="E0FF00"/>
                          </a:highlight>
                          <a:latin typeface="Helvetica Neue Light"/>
                          <a:ea typeface="Helvetica Neue Light"/>
                          <a:cs typeface="Helvetica Neue Light"/>
                          <a:sym typeface="Helvetica Neue Light"/>
                        </a:rPr>
                        <a:t>horizontal</a:t>
                      </a:r>
                      <a:r>
                        <a:rPr lang="es" sz="1600" u="none" cap="none" strike="noStrike">
                          <a:latin typeface="Helvetica Neue Light"/>
                          <a:ea typeface="Helvetica Neue Light"/>
                          <a:cs typeface="Helvetica Neue Light"/>
                          <a:sym typeface="Helvetica Neue Light"/>
                        </a:rPr>
                        <a:t>.</a:t>
                      </a:r>
                      <a:endParaRPr sz="1600" u="none" cap="none" strike="noStrike">
                        <a:latin typeface="Helvetica Neue Light"/>
                        <a:ea typeface="Helvetica Neue Light"/>
                        <a:cs typeface="Helvetica Neue Light"/>
                        <a:sym typeface="Helvetica Neue Light"/>
                      </a:endParaRPr>
                    </a:p>
                  </a:txBody>
                  <a:tcPr marT="63500" marB="63500" marR="63500" marL="63500"/>
                </a:tc>
              </a:tr>
              <a:tr h="614675">
                <a:tc>
                  <a:txBody>
                    <a:bodyPr/>
                    <a:lstStyle/>
                    <a:p>
                      <a:pPr indent="0" lvl="0" marL="0" marR="0" rtl="0" algn="ctr">
                        <a:lnSpc>
                          <a:spcPct val="100000"/>
                        </a:lnSpc>
                        <a:spcBef>
                          <a:spcPts val="0"/>
                        </a:spcBef>
                        <a:spcAft>
                          <a:spcPts val="0"/>
                        </a:spcAft>
                        <a:buClr>
                          <a:srgbClr val="000000"/>
                        </a:buClr>
                        <a:buSzPts val="1600"/>
                        <a:buFont typeface="Arial"/>
                        <a:buNone/>
                      </a:pPr>
                      <a:r>
                        <a:rPr i="1" lang="es" sz="1600" u="none" cap="none" strike="noStrike">
                          <a:latin typeface="Helvetica Neue Light"/>
                          <a:ea typeface="Helvetica Neue Light"/>
                          <a:cs typeface="Helvetica Neue Light"/>
                          <a:sym typeface="Helvetica Neue Light"/>
                        </a:rPr>
                        <a:t>align-items</a:t>
                      </a:r>
                      <a:endParaRPr i="1" sz="1600" u="none" cap="none" strike="noStrike">
                        <a:latin typeface="Helvetica Neue Light"/>
                        <a:ea typeface="Helvetica Neue Light"/>
                        <a:cs typeface="Helvetica Neue Light"/>
                        <a:sym typeface="Helvetica Neue Light"/>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600"/>
                        <a:buFont typeface="Arial"/>
                        <a:buNone/>
                      </a:pPr>
                      <a:r>
                        <a:rPr lang="es" sz="1600" u="none" cap="none" strike="noStrike">
                          <a:latin typeface="Helvetica Neue Light"/>
                          <a:ea typeface="Helvetica Neue Light"/>
                          <a:cs typeface="Helvetica Neue Light"/>
                          <a:sym typeface="Helvetica Neue Light"/>
                        </a:rPr>
                        <a:t>start | end | center | stretch</a:t>
                      </a:r>
                      <a:endParaRPr sz="1600" u="none" cap="none" strike="noStrike">
                        <a:latin typeface="Helvetica Neue Light"/>
                        <a:ea typeface="Helvetica Neue Light"/>
                        <a:cs typeface="Helvetica Neue Light"/>
                        <a:sym typeface="Helvetica Neue Light"/>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600"/>
                        <a:buFont typeface="Arial"/>
                        <a:buNone/>
                      </a:pPr>
                      <a:r>
                        <a:rPr lang="es" sz="1600" u="none" cap="none" strike="noStrike">
                          <a:latin typeface="Helvetica Neue Light"/>
                          <a:ea typeface="Helvetica Neue Light"/>
                          <a:cs typeface="Helvetica Neue Light"/>
                          <a:sym typeface="Helvetica Neue Light"/>
                        </a:rPr>
                        <a:t>Distribuye los elementos en el eje </a:t>
                      </a:r>
                      <a:r>
                        <a:rPr lang="es" sz="1600" u="none" cap="none" strike="noStrike">
                          <a:highlight>
                            <a:srgbClr val="E0FF00"/>
                          </a:highlight>
                          <a:latin typeface="Helvetica Neue Light"/>
                          <a:ea typeface="Helvetica Neue Light"/>
                          <a:cs typeface="Helvetica Neue Light"/>
                          <a:sym typeface="Helvetica Neue Light"/>
                        </a:rPr>
                        <a:t>vertical</a:t>
                      </a:r>
                      <a:r>
                        <a:rPr lang="es" sz="1600" u="none" cap="none" strike="noStrike">
                          <a:latin typeface="Helvetica Neue Light"/>
                          <a:ea typeface="Helvetica Neue Light"/>
                          <a:cs typeface="Helvetica Neue Light"/>
                          <a:sym typeface="Helvetica Neue Light"/>
                        </a:rPr>
                        <a:t>.</a:t>
                      </a:r>
                      <a:endParaRPr sz="1600" u="none" cap="none" strike="noStrike">
                        <a:latin typeface="Helvetica Neue Light"/>
                        <a:ea typeface="Helvetica Neue Light"/>
                        <a:cs typeface="Helvetica Neue Light"/>
                        <a:sym typeface="Helvetica Neue Light"/>
                      </a:endParaRPr>
                    </a:p>
                  </a:txBody>
                  <a:tcPr marT="63500" marB="63500" marR="63500" marL="63500"/>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id="440" name="Google Shape;440;p54"/>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441" name="Google Shape;441;p54"/>
          <p:cNvSpPr txBox="1"/>
          <p:nvPr/>
        </p:nvSpPr>
        <p:spPr>
          <a:xfrm>
            <a:off x="643800" y="235150"/>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JUSTIFY-ITEMS Y ALIGN-ITEMS</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442" name="Google Shape;442;p54"/>
          <p:cNvSpPr txBox="1"/>
          <p:nvPr/>
        </p:nvSpPr>
        <p:spPr>
          <a:xfrm>
            <a:off x="593975" y="1129525"/>
            <a:ext cx="8028300" cy="727800"/>
          </a:xfrm>
          <a:prstGeom prst="rect">
            <a:avLst/>
          </a:prstGeom>
          <a:solidFill>
            <a:srgbClr val="A6FFCA"/>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0" i="0" lang="es" sz="1800" u="none" cap="none" strike="noStrike">
                <a:solidFill>
                  <a:srgbClr val="000000"/>
                </a:solidFill>
                <a:latin typeface="Helvetica Neue Light"/>
                <a:ea typeface="Helvetica Neue Light"/>
                <a:cs typeface="Helvetica Neue Light"/>
                <a:sym typeface="Helvetica Neue Light"/>
              </a:rPr>
              <a:t>La grilla está, pero las celdas “se achican”, se ajusta. Estas propiedades trabajan sobre la celda:</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443" name="Google Shape;443;p54"/>
          <p:cNvPicPr preferRelativeResize="0"/>
          <p:nvPr/>
        </p:nvPicPr>
        <p:blipFill rotWithShape="1">
          <a:blip r:embed="rId4">
            <a:alphaModFix/>
          </a:blip>
          <a:srcRect b="0" l="0" r="0" t="0"/>
          <a:stretch/>
        </p:blipFill>
        <p:spPr>
          <a:xfrm>
            <a:off x="2097654" y="2157050"/>
            <a:ext cx="5020951" cy="233307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pic>
        <p:nvPicPr>
          <p:cNvPr id="448" name="Google Shape;448;p55"/>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449" name="Google Shape;449;p55"/>
          <p:cNvSpPr txBox="1"/>
          <p:nvPr/>
        </p:nvSpPr>
        <p:spPr>
          <a:xfrm>
            <a:off x="643800" y="259500"/>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JUSTIFY-ITEMS Y ALIGN-ITEMS</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450" name="Google Shape;450;p55"/>
          <p:cNvSpPr txBox="1"/>
          <p:nvPr/>
        </p:nvSpPr>
        <p:spPr>
          <a:xfrm>
            <a:off x="2487150" y="1829825"/>
            <a:ext cx="3930600" cy="21594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rgbClr val="800000"/>
                </a:solidFill>
                <a:latin typeface="Consolas"/>
                <a:ea typeface="Consolas"/>
                <a:cs typeface="Consolas"/>
                <a:sym typeface="Consolas"/>
              </a:rPr>
              <a:t>&lt;section</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class</a:t>
            </a:r>
            <a:r>
              <a:rPr b="0" i="0" lang="es" sz="1400" u="none" cap="none" strike="noStrike">
                <a:solidFill>
                  <a:schemeClr val="dk1"/>
                </a:solidFill>
                <a:latin typeface="Consolas"/>
                <a:ea typeface="Consolas"/>
                <a:cs typeface="Consolas"/>
                <a:sym typeface="Consolas"/>
              </a:rPr>
              <a:t>=</a:t>
            </a:r>
            <a:r>
              <a:rPr b="0" i="0" lang="es" sz="1400" u="none" cap="none" strike="noStrike">
                <a:solidFill>
                  <a:srgbClr val="0000FF"/>
                </a:solidFill>
                <a:latin typeface="Consolas"/>
                <a:ea typeface="Consolas"/>
                <a:cs typeface="Consolas"/>
                <a:sym typeface="Consolas"/>
              </a:rPr>
              <a:t>"grid"</a:t>
            </a:r>
            <a:r>
              <a:rPr b="0" i="0" lang="es" sz="1400" u="none" cap="none" strike="noStrike">
                <a:solidFill>
                  <a:srgbClr val="800000"/>
                </a:solidFill>
                <a:latin typeface="Consolas"/>
                <a:ea typeface="Consolas"/>
                <a:cs typeface="Consolas"/>
                <a:sym typeface="Consolas"/>
              </a:rPr>
              <a:t>&gt;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800000"/>
                </a:solidFill>
                <a:latin typeface="Consolas"/>
                <a:ea typeface="Consolas"/>
                <a:cs typeface="Consolas"/>
                <a:sym typeface="Consolas"/>
              </a:rPr>
              <a:t>&lt;div&gt;</a:t>
            </a:r>
            <a:r>
              <a:rPr b="0" i="0" lang="es" sz="1400" u="none" cap="none" strike="noStrike">
                <a:solidFill>
                  <a:schemeClr val="dk1"/>
                </a:solidFill>
                <a:latin typeface="Consolas"/>
                <a:ea typeface="Consolas"/>
                <a:cs typeface="Consolas"/>
                <a:sym typeface="Consolas"/>
              </a:rPr>
              <a:t>Item 1</a:t>
            </a:r>
            <a:r>
              <a:rPr b="0" i="0" lang="es" sz="1400" u="none" cap="none" strike="noStrike">
                <a:solidFill>
                  <a:srgbClr val="800000"/>
                </a:solidFill>
                <a:latin typeface="Consolas"/>
                <a:ea typeface="Consolas"/>
                <a:cs typeface="Consolas"/>
                <a:sym typeface="Consolas"/>
              </a:rPr>
              <a:t>&lt;/div&gt;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800000"/>
                </a:solidFill>
                <a:latin typeface="Consolas"/>
                <a:ea typeface="Consolas"/>
                <a:cs typeface="Consolas"/>
                <a:sym typeface="Consolas"/>
              </a:rPr>
              <a:t>&lt;div&gt;</a:t>
            </a:r>
            <a:r>
              <a:rPr b="0" i="0" lang="es" sz="1400" u="none" cap="none" strike="noStrike">
                <a:solidFill>
                  <a:schemeClr val="dk1"/>
                </a:solidFill>
                <a:latin typeface="Consolas"/>
                <a:ea typeface="Consolas"/>
                <a:cs typeface="Consolas"/>
                <a:sym typeface="Consolas"/>
              </a:rPr>
              <a:t>Item 2</a:t>
            </a:r>
            <a:r>
              <a:rPr b="0" i="0" lang="es" sz="1400" u="none" cap="none" strike="noStrike">
                <a:solidFill>
                  <a:srgbClr val="800000"/>
                </a:solidFill>
                <a:latin typeface="Consolas"/>
                <a:ea typeface="Consolas"/>
                <a:cs typeface="Consolas"/>
                <a:sym typeface="Consolas"/>
              </a:rPr>
              <a:t>&lt;/div&gt;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800000"/>
                </a:solidFill>
                <a:latin typeface="Consolas"/>
                <a:ea typeface="Consolas"/>
                <a:cs typeface="Consolas"/>
                <a:sym typeface="Consolas"/>
              </a:rPr>
              <a:t>&lt;div&gt;</a:t>
            </a:r>
            <a:r>
              <a:rPr b="0" i="0" lang="es" sz="1400" u="none" cap="none" strike="noStrike">
                <a:solidFill>
                  <a:schemeClr val="dk1"/>
                </a:solidFill>
                <a:latin typeface="Consolas"/>
                <a:ea typeface="Consolas"/>
                <a:cs typeface="Consolas"/>
                <a:sym typeface="Consolas"/>
              </a:rPr>
              <a:t>Item 3</a:t>
            </a:r>
            <a:r>
              <a:rPr b="0" i="0" lang="es" sz="1400" u="none" cap="none" strike="noStrike">
                <a:solidFill>
                  <a:srgbClr val="800000"/>
                </a:solidFill>
                <a:latin typeface="Consolas"/>
                <a:ea typeface="Consolas"/>
                <a:cs typeface="Consolas"/>
                <a:sym typeface="Consolas"/>
              </a:rPr>
              <a:t>&lt;/div&gt;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800000"/>
                </a:solidFill>
                <a:latin typeface="Consolas"/>
                <a:ea typeface="Consolas"/>
                <a:cs typeface="Consolas"/>
                <a:sym typeface="Consolas"/>
              </a:rPr>
              <a:t>&lt;div&gt;</a:t>
            </a:r>
            <a:r>
              <a:rPr b="0" i="0" lang="es" sz="1400" u="none" cap="none" strike="noStrike">
                <a:solidFill>
                  <a:schemeClr val="dk1"/>
                </a:solidFill>
                <a:latin typeface="Consolas"/>
                <a:ea typeface="Consolas"/>
                <a:cs typeface="Consolas"/>
                <a:sym typeface="Consolas"/>
              </a:rPr>
              <a:t>Item 4</a:t>
            </a:r>
            <a:r>
              <a:rPr b="0" i="0" lang="es" sz="1400" u="none" cap="none" strike="noStrike">
                <a:solidFill>
                  <a:srgbClr val="800000"/>
                </a:solidFill>
                <a:latin typeface="Consolas"/>
                <a:ea typeface="Consolas"/>
                <a:cs typeface="Consolas"/>
                <a:sym typeface="Consolas"/>
              </a:rPr>
              <a:t>&lt;/div&gt;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rgbClr val="800000"/>
                </a:solidFill>
                <a:latin typeface="Consolas"/>
                <a:ea typeface="Consolas"/>
                <a:cs typeface="Consolas"/>
                <a:sym typeface="Consolas"/>
              </a:rPr>
              <a:t>&lt;/section&gt;</a:t>
            </a:r>
            <a:endParaRPr b="0" i="0" sz="1400" u="none" cap="none" strike="noStrike">
              <a:solidFill>
                <a:srgbClr val="800000"/>
              </a:solidFill>
              <a:latin typeface="Consolas"/>
              <a:ea typeface="Consolas"/>
              <a:cs typeface="Consolas"/>
              <a:sym typeface="Consolas"/>
            </a:endParaRPr>
          </a:p>
          <a:p>
            <a:pPr indent="0" lvl="0" marL="0" marR="0" rtl="0" algn="just">
              <a:lnSpc>
                <a:spcPct val="135714"/>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sp>
        <p:nvSpPr>
          <p:cNvPr id="451" name="Google Shape;451;p55"/>
          <p:cNvSpPr txBox="1"/>
          <p:nvPr/>
        </p:nvSpPr>
        <p:spPr>
          <a:xfrm>
            <a:off x="3599250" y="1378200"/>
            <a:ext cx="19455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a:ea typeface="Helvetica Neue"/>
                <a:cs typeface="Helvetica Neue"/>
                <a:sym typeface="Helvetica Neue"/>
              </a:rPr>
              <a:t>HTML  a usar:</a:t>
            </a:r>
            <a:endParaRPr b="0" i="0" sz="1800" u="none" cap="none" strike="noStrike">
              <a:solidFill>
                <a:srgbClr val="000000"/>
              </a:solidFill>
              <a:latin typeface="Helvetica Neue"/>
              <a:ea typeface="Helvetica Neue"/>
              <a:cs typeface="Helvetica Neue"/>
              <a:sym typeface="Helvetica Neue"/>
            </a:endParaRPr>
          </a:p>
        </p:txBody>
      </p:sp>
      <p:pic>
        <p:nvPicPr>
          <p:cNvPr id="452" name="Google Shape;452;p55"/>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pic>
        <p:nvPicPr>
          <p:cNvPr id="457" name="Google Shape;457;p56"/>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458" name="Google Shape;458;p56"/>
          <p:cNvSpPr txBox="1"/>
          <p:nvPr/>
        </p:nvSpPr>
        <p:spPr>
          <a:xfrm>
            <a:off x="643801" y="522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JUSTIFY-ITEMS Y ALIGN-ITEMS</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459" name="Google Shape;459;p56"/>
          <p:cNvSpPr txBox="1"/>
          <p:nvPr/>
        </p:nvSpPr>
        <p:spPr>
          <a:xfrm>
            <a:off x="481125" y="1434025"/>
            <a:ext cx="3899100" cy="3433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#padre {</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justify-items: </a:t>
            </a:r>
            <a:r>
              <a:rPr b="0" i="0" lang="es" sz="1200" u="none" cap="none" strike="noStrike">
                <a:solidFill>
                  <a:srgbClr val="800000"/>
                </a:solidFill>
                <a:latin typeface="Consolas"/>
                <a:ea typeface="Consolas"/>
                <a:cs typeface="Consolas"/>
                <a:sym typeface="Consolas"/>
              </a:rPr>
              <a:t>stretch; /* start | end | center | stretch */</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align-items: </a:t>
            </a:r>
            <a:r>
              <a:rPr b="0" i="0" lang="es" sz="1200" u="none" cap="none" strike="noStrike">
                <a:solidFill>
                  <a:srgbClr val="800000"/>
                </a:solidFill>
                <a:latin typeface="Consolas"/>
                <a:ea typeface="Consolas"/>
                <a:cs typeface="Consolas"/>
                <a:sym typeface="Consolas"/>
              </a:rPr>
              <a:t>stretch; /* start | end | center | stretch */</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display:</a:t>
            </a:r>
            <a:r>
              <a:rPr b="0" i="0" lang="es" sz="1200" u="none" cap="none" strike="noStrike">
                <a:solidFill>
                  <a:srgbClr val="800000"/>
                </a:solidFill>
                <a:latin typeface="Consolas"/>
                <a:ea typeface="Consolas"/>
                <a:cs typeface="Consolas"/>
                <a:sym typeface="Consolas"/>
              </a:rPr>
              <a:t> grid;</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width</a:t>
            </a:r>
            <a:r>
              <a:rPr b="0" i="0" lang="es" sz="1200" u="none" cap="none" strike="noStrike">
                <a:solidFill>
                  <a:srgbClr val="800000"/>
                </a:solidFill>
                <a:latin typeface="Consolas"/>
                <a:ea typeface="Consolas"/>
                <a:cs typeface="Consolas"/>
                <a:sym typeface="Consolas"/>
              </a:rPr>
              <a:t>: 95%;</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grid-template-columns</a:t>
            </a:r>
            <a:r>
              <a:rPr b="0" i="0" lang="es" sz="1200" u="none" cap="none" strike="noStrike">
                <a:solidFill>
                  <a:srgbClr val="800000"/>
                </a:solidFill>
                <a:latin typeface="Consolas"/>
                <a:ea typeface="Consolas"/>
                <a:cs typeface="Consolas"/>
                <a:sym typeface="Consolas"/>
              </a:rPr>
              <a:t>: auto auto;</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grid-column-gap</a:t>
            </a:r>
            <a:r>
              <a:rPr b="0" i="0" lang="es" sz="1200" u="none" cap="none" strike="noStrike">
                <a:solidFill>
                  <a:srgbClr val="800000"/>
                </a:solidFill>
                <a:latin typeface="Consolas"/>
                <a:ea typeface="Consolas"/>
                <a:cs typeface="Consolas"/>
                <a:sym typeface="Consolas"/>
              </a:rPr>
              <a:t>: 10px;</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grid-template-rows</a:t>
            </a:r>
            <a:r>
              <a:rPr b="0" i="0" lang="es" sz="1200" u="none" cap="none" strike="noStrike">
                <a:solidFill>
                  <a:srgbClr val="800000"/>
                </a:solidFill>
                <a:latin typeface="Consolas"/>
                <a:ea typeface="Consolas"/>
                <a:cs typeface="Consolas"/>
                <a:sym typeface="Consolas"/>
              </a:rPr>
              <a:t>: 100px 100px;</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grid-row-gap</a:t>
            </a:r>
            <a:r>
              <a:rPr b="0" i="0" lang="es" sz="1200" u="none" cap="none" strike="noStrike">
                <a:solidFill>
                  <a:srgbClr val="800000"/>
                </a:solidFill>
                <a:latin typeface="Consolas"/>
                <a:ea typeface="Consolas"/>
                <a:cs typeface="Consolas"/>
                <a:sym typeface="Consolas"/>
              </a:rPr>
              <a:t>: 10px;</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just">
              <a:lnSpc>
                <a:spcPct val="125000"/>
              </a:lnSpc>
              <a:spcBef>
                <a:spcPts val="0"/>
              </a:spcBef>
              <a:spcAft>
                <a:spcPts val="0"/>
              </a:spcAft>
              <a:buClr>
                <a:srgbClr val="000000"/>
              </a:buClr>
              <a:buSzPts val="1200"/>
              <a:buFont typeface="Arial"/>
              <a:buNone/>
            </a:pPr>
            <a:r>
              <a:t/>
            </a:r>
            <a:endParaRPr b="0" i="0" sz="1200" u="none" cap="none" strike="noStrike">
              <a:solidFill>
                <a:srgbClr val="800000"/>
              </a:solidFill>
              <a:latin typeface="Consolas"/>
              <a:ea typeface="Consolas"/>
              <a:cs typeface="Consolas"/>
              <a:sym typeface="Consolas"/>
            </a:endParaRPr>
          </a:p>
        </p:txBody>
      </p:sp>
      <p:sp>
        <p:nvSpPr>
          <p:cNvPr id="460" name="Google Shape;460;p56"/>
          <p:cNvSpPr txBox="1"/>
          <p:nvPr/>
        </p:nvSpPr>
        <p:spPr>
          <a:xfrm>
            <a:off x="4764850" y="1434025"/>
            <a:ext cx="3899100" cy="1984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#padre div {</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border</a:t>
            </a:r>
            <a:r>
              <a:rPr b="0" i="0" lang="es" sz="1200" u="none" cap="none" strike="noStrike">
                <a:solidFill>
                  <a:srgbClr val="800000"/>
                </a:solidFill>
                <a:latin typeface="Consolas"/>
                <a:ea typeface="Consolas"/>
                <a:cs typeface="Consolas"/>
                <a:sym typeface="Consolas"/>
              </a:rPr>
              <a:t>: solid 1px;</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font-size</a:t>
            </a:r>
            <a:r>
              <a:rPr b="0" i="0" lang="es" sz="1200" u="none" cap="none" strike="noStrike">
                <a:solidFill>
                  <a:srgbClr val="800000"/>
                </a:solidFill>
                <a:latin typeface="Consolas"/>
                <a:ea typeface="Consolas"/>
                <a:cs typeface="Consolas"/>
                <a:sym typeface="Consolas"/>
              </a:rPr>
              <a:t>: 21px;</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padding</a:t>
            </a:r>
            <a:r>
              <a:rPr b="0" i="0" lang="es" sz="1200" u="none" cap="none" strike="noStrike">
                <a:solidFill>
                  <a:srgbClr val="800000"/>
                </a:solidFill>
                <a:latin typeface="Consolas"/>
                <a:ea typeface="Consolas"/>
                <a:cs typeface="Consolas"/>
                <a:sym typeface="Consolas"/>
              </a:rPr>
              <a:t>: 5px;</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  </a:t>
            </a:r>
            <a:r>
              <a:rPr b="0" i="0" lang="es" sz="1200" u="none" cap="none" strike="noStrike">
                <a:solidFill>
                  <a:srgbClr val="FF0000"/>
                </a:solidFill>
                <a:latin typeface="Consolas"/>
                <a:ea typeface="Consolas"/>
                <a:cs typeface="Consolas"/>
                <a:sym typeface="Consolas"/>
              </a:rPr>
              <a:t>background-color</a:t>
            </a:r>
            <a:r>
              <a:rPr b="0" i="0" lang="es" sz="1200" u="none" cap="none" strike="noStrike">
                <a:solidFill>
                  <a:srgbClr val="800000"/>
                </a:solidFill>
                <a:latin typeface="Consolas"/>
                <a:ea typeface="Consolas"/>
                <a:cs typeface="Consolas"/>
                <a:sym typeface="Consolas"/>
              </a:rPr>
              <a:t>: yellow;</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200" u="none" cap="none" strike="noStrike">
                <a:solidFill>
                  <a:srgbClr val="800000"/>
                </a:solidFill>
                <a:latin typeface="Consolas"/>
                <a:ea typeface="Consolas"/>
                <a:cs typeface="Consolas"/>
                <a:sym typeface="Consolas"/>
              </a:rPr>
              <a:t>}</a:t>
            </a:r>
            <a:endParaRPr b="0" i="0" sz="12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rgbClr val="800000"/>
              </a:solidFill>
              <a:latin typeface="Consolas"/>
              <a:ea typeface="Consolas"/>
              <a:cs typeface="Consolas"/>
              <a:sym typeface="Consolas"/>
            </a:endParaRPr>
          </a:p>
          <a:p>
            <a:pPr indent="0" lvl="0" marL="0" marR="0" rtl="0" algn="just">
              <a:lnSpc>
                <a:spcPct val="100000"/>
              </a:lnSpc>
              <a:spcBef>
                <a:spcPts val="0"/>
              </a:spcBef>
              <a:spcAft>
                <a:spcPts val="0"/>
              </a:spcAft>
              <a:buClr>
                <a:srgbClr val="000000"/>
              </a:buClr>
              <a:buSzPts val="1100"/>
              <a:buFont typeface="Arial"/>
              <a:buNone/>
            </a:pPr>
            <a:r>
              <a:t/>
            </a:r>
            <a:endParaRPr b="0" i="0" sz="1100" u="none" cap="none" strike="noStrike">
              <a:solidFill>
                <a:srgbClr val="800000"/>
              </a:solidFill>
              <a:latin typeface="Consolas"/>
              <a:ea typeface="Consolas"/>
              <a:cs typeface="Consolas"/>
              <a:sym typeface="Consolas"/>
            </a:endParaRPr>
          </a:p>
        </p:txBody>
      </p:sp>
      <p:sp>
        <p:nvSpPr>
          <p:cNvPr id="461" name="Google Shape;461;p56"/>
          <p:cNvSpPr txBox="1"/>
          <p:nvPr/>
        </p:nvSpPr>
        <p:spPr>
          <a:xfrm>
            <a:off x="3787500" y="926725"/>
            <a:ext cx="1569000" cy="33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rgbClr val="000000"/>
                </a:solidFill>
                <a:latin typeface="Helvetica Neue"/>
                <a:ea typeface="Helvetica Neue"/>
                <a:cs typeface="Helvetica Neue"/>
                <a:sym typeface="Helvetica Neue"/>
              </a:rPr>
              <a:t>CSS a usar:</a:t>
            </a:r>
            <a:endParaRPr b="1" i="0" sz="1800" u="none" cap="none" strike="noStrike">
              <a:solidFill>
                <a:srgbClr val="000000"/>
              </a:solidFill>
              <a:latin typeface="Helvetica Neue"/>
              <a:ea typeface="Helvetica Neue"/>
              <a:cs typeface="Helvetica Neue"/>
              <a:sym typeface="Helvetica Neue"/>
            </a:endParaRPr>
          </a:p>
        </p:txBody>
      </p:sp>
      <p:pic>
        <p:nvPicPr>
          <p:cNvPr id="462" name="Google Shape;462;p56"/>
          <p:cNvPicPr preferRelativeResize="0"/>
          <p:nvPr/>
        </p:nvPicPr>
        <p:blipFill rotWithShape="1">
          <a:blip r:embed="rId4">
            <a:alphaModFix/>
          </a:blip>
          <a:srcRect b="0" l="0" r="0" t="0"/>
          <a:stretch/>
        </p:blipFill>
        <p:spPr>
          <a:xfrm>
            <a:off x="7957475" y="0"/>
            <a:ext cx="1186525" cy="11865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57"/>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468" name="Google Shape;468;p57"/>
          <p:cNvSpPr txBox="1"/>
          <p:nvPr/>
        </p:nvSpPr>
        <p:spPr>
          <a:xfrm>
            <a:off x="643800" y="218925"/>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JUSTIFY-ITEMS: CENTER</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469" name="Google Shape;469;p57"/>
          <p:cNvSpPr txBox="1"/>
          <p:nvPr/>
        </p:nvSpPr>
        <p:spPr>
          <a:xfrm>
            <a:off x="2062950" y="1467000"/>
            <a:ext cx="5018100" cy="14316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justify-items</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stretch</a:t>
            </a:r>
            <a:r>
              <a:rPr b="0" i="0" lang="es" sz="1400" u="none" cap="none" strike="noStrike">
                <a:solidFill>
                  <a:schemeClr val="dk1"/>
                </a:solidFill>
                <a:latin typeface="Consolas"/>
                <a:ea typeface="Consolas"/>
                <a:cs typeface="Consolas"/>
                <a:sym typeface="Consolas"/>
              </a:rPr>
              <a:t>;</a:t>
            </a:r>
            <a:br>
              <a:rPr b="0" i="0" lang="es" sz="1400" u="none" cap="none" strike="noStrike">
                <a:solidFill>
                  <a:schemeClr val="dk1"/>
                </a:solidFill>
                <a:latin typeface="Consolas"/>
                <a:ea typeface="Consolas"/>
                <a:cs typeface="Consolas"/>
                <a:sym typeface="Consolas"/>
              </a:rPr>
            </a:b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08000"/>
                </a:solidFill>
                <a:latin typeface="Consolas"/>
                <a:ea typeface="Consolas"/>
                <a:cs typeface="Consolas"/>
                <a:sym typeface="Consolas"/>
              </a:rPr>
              <a:t>/* predeterminado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470" name="Google Shape;470;p57"/>
          <p:cNvPicPr preferRelativeResize="0"/>
          <p:nvPr/>
        </p:nvPicPr>
        <p:blipFill rotWithShape="1">
          <a:blip r:embed="rId4">
            <a:alphaModFix/>
          </a:blip>
          <a:srcRect b="0" l="0" r="0" t="0"/>
          <a:stretch/>
        </p:blipFill>
        <p:spPr>
          <a:xfrm>
            <a:off x="2062954" y="2970986"/>
            <a:ext cx="5018101" cy="1867690"/>
          </a:xfrm>
          <a:prstGeom prst="rect">
            <a:avLst/>
          </a:prstGeom>
          <a:noFill/>
          <a:ln>
            <a:noFill/>
          </a:ln>
        </p:spPr>
      </p:pic>
      <p:sp>
        <p:nvSpPr>
          <p:cNvPr id="471" name="Google Shape;471;p57"/>
          <p:cNvSpPr txBox="1"/>
          <p:nvPr/>
        </p:nvSpPr>
        <p:spPr>
          <a:xfrm>
            <a:off x="1056150" y="931725"/>
            <a:ext cx="7031700" cy="46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Alineando el contenido </a:t>
            </a:r>
            <a:r>
              <a:rPr b="0" i="0" lang="es" sz="1600" u="none" cap="none" strike="noStrike">
                <a:solidFill>
                  <a:srgbClr val="000000"/>
                </a:solidFill>
                <a:highlight>
                  <a:srgbClr val="E0FF00"/>
                </a:highlight>
                <a:latin typeface="Helvetica Neue Light"/>
                <a:ea typeface="Helvetica Neue Light"/>
                <a:cs typeface="Helvetica Neue Light"/>
                <a:sym typeface="Helvetica Neue Light"/>
              </a:rPr>
              <a:t>dentro </a:t>
            </a:r>
            <a:r>
              <a:rPr b="0" i="0" lang="es" sz="1600" u="none" cap="none" strike="noStrike">
                <a:solidFill>
                  <a:srgbClr val="000000"/>
                </a:solidFill>
                <a:latin typeface="Helvetica Neue Light"/>
                <a:ea typeface="Helvetica Neue Light"/>
                <a:cs typeface="Helvetica Neue Light"/>
                <a:sym typeface="Helvetica Neue Light"/>
              </a:rPr>
              <a:t>de las celdas, de forma </a:t>
            </a:r>
            <a:r>
              <a:rPr b="0" i="0" lang="es" sz="1600" u="none" cap="none" strike="noStrike">
                <a:solidFill>
                  <a:srgbClr val="000000"/>
                </a:solidFill>
                <a:highlight>
                  <a:srgbClr val="E0FF00"/>
                </a:highlight>
                <a:latin typeface="Helvetica Neue Light"/>
                <a:ea typeface="Helvetica Neue Light"/>
                <a:cs typeface="Helvetica Neue Light"/>
                <a:sym typeface="Helvetica Neue Light"/>
              </a:rPr>
              <a:t>horizontal</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id="476" name="Google Shape;476;p58"/>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477" name="Google Shape;477;p58"/>
          <p:cNvSpPr txBox="1"/>
          <p:nvPr/>
        </p:nvSpPr>
        <p:spPr>
          <a:xfrm>
            <a:off x="500925" y="247975"/>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JUSTIFY-ITEMS: START</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pic>
        <p:nvPicPr>
          <p:cNvPr id="478" name="Google Shape;478;p58"/>
          <p:cNvPicPr preferRelativeResize="0"/>
          <p:nvPr/>
        </p:nvPicPr>
        <p:blipFill rotWithShape="1">
          <a:blip r:embed="rId4">
            <a:alphaModFix/>
          </a:blip>
          <a:srcRect b="0" l="0" r="0" t="0"/>
          <a:stretch/>
        </p:blipFill>
        <p:spPr>
          <a:xfrm>
            <a:off x="2111453" y="2897300"/>
            <a:ext cx="5018126" cy="1893250"/>
          </a:xfrm>
          <a:prstGeom prst="rect">
            <a:avLst/>
          </a:prstGeom>
          <a:noFill/>
          <a:ln>
            <a:noFill/>
          </a:ln>
        </p:spPr>
      </p:pic>
      <p:sp>
        <p:nvSpPr>
          <p:cNvPr id="479" name="Google Shape;479;p58"/>
          <p:cNvSpPr txBox="1"/>
          <p:nvPr/>
        </p:nvSpPr>
        <p:spPr>
          <a:xfrm>
            <a:off x="2111465" y="1664738"/>
            <a:ext cx="5018100" cy="11292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justify-items</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start</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sp>
        <p:nvSpPr>
          <p:cNvPr id="480" name="Google Shape;480;p58"/>
          <p:cNvSpPr txBox="1"/>
          <p:nvPr/>
        </p:nvSpPr>
        <p:spPr>
          <a:xfrm>
            <a:off x="833825" y="931575"/>
            <a:ext cx="6734100" cy="507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Alineando el contenido </a:t>
            </a:r>
            <a:r>
              <a:rPr b="0" i="0" lang="es" sz="1600" u="none" cap="none" strike="noStrike">
                <a:solidFill>
                  <a:srgbClr val="000000"/>
                </a:solidFill>
                <a:highlight>
                  <a:srgbClr val="E0FF00"/>
                </a:highlight>
                <a:latin typeface="Helvetica Neue Light"/>
                <a:ea typeface="Helvetica Neue Light"/>
                <a:cs typeface="Helvetica Neue Light"/>
                <a:sym typeface="Helvetica Neue Light"/>
              </a:rPr>
              <a:t>dentro </a:t>
            </a:r>
            <a:r>
              <a:rPr b="0" i="0" lang="es" sz="1600" u="none" cap="none" strike="noStrike">
                <a:solidFill>
                  <a:srgbClr val="000000"/>
                </a:solidFill>
                <a:latin typeface="Helvetica Neue Light"/>
                <a:ea typeface="Helvetica Neue Light"/>
                <a:cs typeface="Helvetica Neue Light"/>
                <a:sym typeface="Helvetica Neue Light"/>
              </a:rPr>
              <a:t>de las celdas, de forma </a:t>
            </a:r>
            <a:r>
              <a:rPr b="0" i="0" lang="es" sz="1600" u="none" cap="none" strike="noStrike">
                <a:solidFill>
                  <a:srgbClr val="000000"/>
                </a:solidFill>
                <a:highlight>
                  <a:srgbClr val="E0FF00"/>
                </a:highlight>
                <a:latin typeface="Helvetica Neue Light"/>
                <a:ea typeface="Helvetica Neue Light"/>
                <a:cs typeface="Helvetica Neue Light"/>
                <a:sym typeface="Helvetica Neue Light"/>
              </a:rPr>
              <a:t>horizontal</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pic>
        <p:nvPicPr>
          <p:cNvPr id="485" name="Google Shape;485;p59"/>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486" name="Google Shape;486;p59"/>
          <p:cNvSpPr txBox="1"/>
          <p:nvPr/>
        </p:nvSpPr>
        <p:spPr>
          <a:xfrm>
            <a:off x="460100" y="251375"/>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JUSTIFY-ITEMS: END</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487" name="Google Shape;487;p59"/>
          <p:cNvSpPr txBox="1"/>
          <p:nvPr/>
        </p:nvSpPr>
        <p:spPr>
          <a:xfrm>
            <a:off x="2188775" y="1522863"/>
            <a:ext cx="5018100" cy="1070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justify-items</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end</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488" name="Google Shape;488;p59"/>
          <p:cNvPicPr preferRelativeResize="0"/>
          <p:nvPr/>
        </p:nvPicPr>
        <p:blipFill rotWithShape="1">
          <a:blip r:embed="rId4">
            <a:alphaModFix/>
          </a:blip>
          <a:srcRect b="0" l="0" r="0" t="0"/>
          <a:stretch/>
        </p:blipFill>
        <p:spPr>
          <a:xfrm>
            <a:off x="2188775" y="2794380"/>
            <a:ext cx="5018100" cy="1822894"/>
          </a:xfrm>
          <a:prstGeom prst="rect">
            <a:avLst/>
          </a:prstGeom>
          <a:noFill/>
          <a:ln>
            <a:noFill/>
          </a:ln>
        </p:spPr>
      </p:pic>
      <p:sp>
        <p:nvSpPr>
          <p:cNvPr id="489" name="Google Shape;489;p59"/>
          <p:cNvSpPr txBox="1"/>
          <p:nvPr/>
        </p:nvSpPr>
        <p:spPr>
          <a:xfrm>
            <a:off x="1348600" y="985625"/>
            <a:ext cx="6305400" cy="494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Alineando el contenido </a:t>
            </a:r>
            <a:r>
              <a:rPr b="0" i="0" lang="es" sz="1600" u="none" cap="none" strike="noStrike">
                <a:solidFill>
                  <a:srgbClr val="000000"/>
                </a:solidFill>
                <a:highlight>
                  <a:srgbClr val="E0FF00"/>
                </a:highlight>
                <a:latin typeface="Helvetica Neue Light"/>
                <a:ea typeface="Helvetica Neue Light"/>
                <a:cs typeface="Helvetica Neue Light"/>
                <a:sym typeface="Helvetica Neue Light"/>
              </a:rPr>
              <a:t>dentro </a:t>
            </a:r>
            <a:r>
              <a:rPr b="0" i="0" lang="es" sz="1600" u="none" cap="none" strike="noStrike">
                <a:solidFill>
                  <a:srgbClr val="000000"/>
                </a:solidFill>
                <a:latin typeface="Helvetica Neue Light"/>
                <a:ea typeface="Helvetica Neue Light"/>
                <a:cs typeface="Helvetica Neue Light"/>
                <a:sym typeface="Helvetica Neue Light"/>
              </a:rPr>
              <a:t>de las celdas, de forma </a:t>
            </a:r>
            <a:r>
              <a:rPr b="0" i="0" lang="es" sz="1600" u="none" cap="none" strike="noStrike">
                <a:solidFill>
                  <a:srgbClr val="000000"/>
                </a:solidFill>
                <a:highlight>
                  <a:srgbClr val="E0FF00"/>
                </a:highlight>
                <a:latin typeface="Helvetica Neue Light"/>
                <a:ea typeface="Helvetica Neue Light"/>
                <a:cs typeface="Helvetica Neue Light"/>
                <a:sym typeface="Helvetica Neue Light"/>
              </a:rPr>
              <a:t>horizontal</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pic>
        <p:nvPicPr>
          <p:cNvPr id="494" name="Google Shape;494;p60"/>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495" name="Google Shape;495;p60"/>
          <p:cNvSpPr txBox="1"/>
          <p:nvPr/>
        </p:nvSpPr>
        <p:spPr>
          <a:xfrm>
            <a:off x="643800" y="235150"/>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JUSTIFY-ITEMS: CENTER</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496" name="Google Shape;496;p60"/>
          <p:cNvSpPr txBox="1"/>
          <p:nvPr/>
        </p:nvSpPr>
        <p:spPr>
          <a:xfrm>
            <a:off x="2443925" y="1663575"/>
            <a:ext cx="5018100" cy="1070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justify-items</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center</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497" name="Google Shape;497;p60"/>
          <p:cNvPicPr preferRelativeResize="0"/>
          <p:nvPr/>
        </p:nvPicPr>
        <p:blipFill rotWithShape="1">
          <a:blip r:embed="rId4">
            <a:alphaModFix/>
          </a:blip>
          <a:srcRect b="0" l="0" r="0" t="0"/>
          <a:stretch/>
        </p:blipFill>
        <p:spPr>
          <a:xfrm>
            <a:off x="2443925" y="2867901"/>
            <a:ext cx="5018100" cy="1822900"/>
          </a:xfrm>
          <a:prstGeom prst="rect">
            <a:avLst/>
          </a:prstGeom>
          <a:noFill/>
          <a:ln>
            <a:noFill/>
          </a:ln>
        </p:spPr>
      </p:pic>
      <p:sp>
        <p:nvSpPr>
          <p:cNvPr id="498" name="Google Shape;498;p60"/>
          <p:cNvSpPr txBox="1"/>
          <p:nvPr/>
        </p:nvSpPr>
        <p:spPr>
          <a:xfrm>
            <a:off x="991375" y="995950"/>
            <a:ext cx="6785100" cy="5340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Alineando el contenido </a:t>
            </a:r>
            <a:r>
              <a:rPr b="0" i="0" lang="es" sz="1600" u="none" cap="none" strike="noStrike">
                <a:solidFill>
                  <a:srgbClr val="000000"/>
                </a:solidFill>
                <a:highlight>
                  <a:srgbClr val="E0FF00"/>
                </a:highlight>
                <a:latin typeface="Helvetica Neue Light"/>
                <a:ea typeface="Helvetica Neue Light"/>
                <a:cs typeface="Helvetica Neue Light"/>
                <a:sym typeface="Helvetica Neue Light"/>
              </a:rPr>
              <a:t>dentro </a:t>
            </a:r>
            <a:r>
              <a:rPr b="0" i="0" lang="es" sz="1600" u="none" cap="none" strike="noStrike">
                <a:solidFill>
                  <a:srgbClr val="000000"/>
                </a:solidFill>
                <a:latin typeface="Helvetica Neue Light"/>
                <a:ea typeface="Helvetica Neue Light"/>
                <a:cs typeface="Helvetica Neue Light"/>
                <a:sym typeface="Helvetica Neue Light"/>
              </a:rPr>
              <a:t>de las celdas, de forma </a:t>
            </a:r>
            <a:r>
              <a:rPr b="0" i="0" lang="es" sz="1600" u="none" cap="none" strike="noStrike">
                <a:solidFill>
                  <a:srgbClr val="000000"/>
                </a:solidFill>
                <a:highlight>
                  <a:srgbClr val="E0FF00"/>
                </a:highlight>
                <a:latin typeface="Helvetica Neue Light"/>
                <a:ea typeface="Helvetica Neue Light"/>
                <a:cs typeface="Helvetica Neue Light"/>
                <a:sym typeface="Helvetica Neue Light"/>
              </a:rPr>
              <a:t>horizontal</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pic>
        <p:nvPicPr>
          <p:cNvPr id="503" name="Google Shape;503;p61"/>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504" name="Google Shape;504;p61"/>
          <p:cNvSpPr txBox="1"/>
          <p:nvPr/>
        </p:nvSpPr>
        <p:spPr>
          <a:xfrm>
            <a:off x="521325" y="186450"/>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s" sz="3800" u="none" cap="none" strike="noStrike">
                <a:solidFill>
                  <a:schemeClr val="dk1"/>
                </a:solidFill>
                <a:latin typeface="Anton"/>
                <a:ea typeface="Anton"/>
                <a:cs typeface="Anton"/>
                <a:sym typeface="Anton"/>
              </a:rPr>
              <a:t>ALIGN-ITEMS: STRETCH</a:t>
            </a:r>
            <a:endParaRPr b="0" i="1" sz="3800" u="none" cap="none" strike="noStrike">
              <a:solidFill>
                <a:schemeClr val="dk1"/>
              </a:solidFill>
              <a:latin typeface="Anton"/>
              <a:ea typeface="Anton"/>
              <a:cs typeface="Anton"/>
              <a:sym typeface="Anton"/>
            </a:endParaRPr>
          </a:p>
        </p:txBody>
      </p:sp>
      <p:sp>
        <p:nvSpPr>
          <p:cNvPr id="505" name="Google Shape;505;p61"/>
          <p:cNvSpPr txBox="1"/>
          <p:nvPr/>
        </p:nvSpPr>
        <p:spPr>
          <a:xfrm>
            <a:off x="2117375" y="1410875"/>
            <a:ext cx="5018100" cy="14316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align-items</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stretch</a:t>
            </a:r>
            <a:r>
              <a:rPr b="0" i="0" lang="es" sz="1400" u="none" cap="none" strike="noStrike">
                <a:solidFill>
                  <a:schemeClr val="dk1"/>
                </a:solidFill>
                <a:latin typeface="Consolas"/>
                <a:ea typeface="Consolas"/>
                <a:cs typeface="Consolas"/>
                <a:sym typeface="Consolas"/>
              </a:rPr>
              <a:t>;</a:t>
            </a:r>
            <a:br>
              <a:rPr b="0" i="0" lang="es" sz="1400" u="none" cap="none" strike="noStrike">
                <a:solidFill>
                  <a:schemeClr val="dk1"/>
                </a:solidFill>
                <a:latin typeface="Consolas"/>
                <a:ea typeface="Consolas"/>
                <a:cs typeface="Consolas"/>
                <a:sym typeface="Consolas"/>
              </a:rPr>
            </a:b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08000"/>
                </a:solidFill>
                <a:latin typeface="Consolas"/>
                <a:ea typeface="Consolas"/>
                <a:cs typeface="Consolas"/>
                <a:sym typeface="Consolas"/>
              </a:rPr>
              <a:t>/* predeterminado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506" name="Google Shape;506;p61"/>
          <p:cNvPicPr preferRelativeResize="0"/>
          <p:nvPr/>
        </p:nvPicPr>
        <p:blipFill rotWithShape="1">
          <a:blip r:embed="rId4">
            <a:alphaModFix/>
          </a:blip>
          <a:srcRect b="0" l="0" r="0" t="0"/>
          <a:stretch/>
        </p:blipFill>
        <p:spPr>
          <a:xfrm>
            <a:off x="2062954" y="2996211"/>
            <a:ext cx="5018101" cy="1867690"/>
          </a:xfrm>
          <a:prstGeom prst="rect">
            <a:avLst/>
          </a:prstGeom>
          <a:noFill/>
          <a:ln>
            <a:noFill/>
          </a:ln>
        </p:spPr>
      </p:pic>
      <p:sp>
        <p:nvSpPr>
          <p:cNvPr id="507" name="Google Shape;507;p61"/>
          <p:cNvSpPr txBox="1"/>
          <p:nvPr/>
        </p:nvSpPr>
        <p:spPr>
          <a:xfrm>
            <a:off x="1242100" y="839625"/>
            <a:ext cx="6244200" cy="631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Alineando el contenido </a:t>
            </a:r>
            <a:r>
              <a:rPr b="0" i="0" lang="es" sz="1600" u="none" cap="none" strike="noStrike">
                <a:solidFill>
                  <a:srgbClr val="000000"/>
                </a:solidFill>
                <a:highlight>
                  <a:srgbClr val="E0FF00"/>
                </a:highlight>
                <a:latin typeface="Helvetica Neue Light"/>
                <a:ea typeface="Helvetica Neue Light"/>
                <a:cs typeface="Helvetica Neue Light"/>
                <a:sym typeface="Helvetica Neue Light"/>
              </a:rPr>
              <a:t>dentro </a:t>
            </a:r>
            <a:r>
              <a:rPr b="0" i="0" lang="es" sz="1600" u="none" cap="none" strike="noStrike">
                <a:solidFill>
                  <a:srgbClr val="000000"/>
                </a:solidFill>
                <a:latin typeface="Helvetica Neue Light"/>
                <a:ea typeface="Helvetica Neue Light"/>
                <a:cs typeface="Helvetica Neue Light"/>
                <a:sym typeface="Helvetica Neue Light"/>
              </a:rPr>
              <a:t>de las celdas, de forma </a:t>
            </a:r>
            <a:r>
              <a:rPr b="0" i="0" lang="es" sz="1600" u="none" cap="none" strike="noStrike">
                <a:solidFill>
                  <a:srgbClr val="000000"/>
                </a:solidFill>
                <a:highlight>
                  <a:srgbClr val="E0FF00"/>
                </a:highlight>
                <a:latin typeface="Helvetica Neue Light"/>
                <a:ea typeface="Helvetica Neue Light"/>
                <a:cs typeface="Helvetica Neue Light"/>
                <a:sym typeface="Helvetica Neue Light"/>
              </a:rPr>
              <a:t>vertical</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nvSpPr>
        <p:spPr>
          <a:xfrm>
            <a:off x="4835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i="0" lang="es" sz="1300" u="none" cap="none" strike="noStrike">
                <a:solidFill>
                  <a:schemeClr val="dk1"/>
                </a:solidFill>
                <a:highlight>
                  <a:srgbClr val="A6FFCA"/>
                </a:highlight>
                <a:latin typeface="Helvetica Neue"/>
                <a:ea typeface="Helvetica Neue"/>
                <a:cs typeface="Helvetica Neue"/>
                <a:sym typeface="Helvetica Neue"/>
              </a:rPr>
              <a:t>Flexbox: </a:t>
            </a:r>
            <a:r>
              <a:rPr b="0" i="0" lang="es" sz="1300" u="none" cap="none" strike="noStrike">
                <a:solidFill>
                  <a:schemeClr val="dk1"/>
                </a:solidFill>
                <a:latin typeface="Helvetica Neue Light"/>
                <a:ea typeface="Helvetica Neue Light"/>
                <a:cs typeface="Helvetica Neue Light"/>
                <a:sym typeface="Helvetica Neue Light"/>
              </a:rPr>
              <a:t>es un modo de diseño que nos permite crear estructuras para sitios web de una forma más fácil. No se trata de una propiedad de CSS, sino de un conjunto de ellas. Se basa sobre un contenedor (padre) para ordenar a sus ítems (hijos).</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i="0" lang="es" sz="1300" u="none" cap="none" strike="noStrike">
                <a:solidFill>
                  <a:schemeClr val="dk1"/>
                </a:solidFill>
                <a:highlight>
                  <a:srgbClr val="A6FFCA"/>
                </a:highlight>
                <a:latin typeface="Helvetica Neue"/>
                <a:ea typeface="Helvetica Neue"/>
                <a:cs typeface="Helvetica Neue"/>
                <a:sym typeface="Helvetica Neue"/>
              </a:rPr>
              <a:t>Row (flex-direction):</a:t>
            </a:r>
            <a:r>
              <a:rPr b="0" i="0" lang="es" sz="1300" u="none" cap="none" strike="noStrike">
                <a:solidFill>
                  <a:schemeClr val="dk1"/>
                </a:solidFill>
                <a:highlight>
                  <a:srgbClr val="A6FFCA"/>
                </a:highlight>
                <a:latin typeface="Helvetica Neue Light"/>
                <a:ea typeface="Helvetica Neue Light"/>
                <a:cs typeface="Helvetica Neue Light"/>
                <a:sym typeface="Helvetica Neue Light"/>
              </a:rPr>
              <a:t> </a:t>
            </a:r>
            <a:r>
              <a:rPr b="0" i="0" lang="es" sz="1300" u="none" cap="none" strike="noStrike">
                <a:solidFill>
                  <a:schemeClr val="dk1"/>
                </a:solidFill>
                <a:latin typeface="Helvetica Neue Light"/>
                <a:ea typeface="Helvetica Neue Light"/>
                <a:cs typeface="Helvetica Neue Light"/>
                <a:sym typeface="Helvetica Neue Light"/>
              </a:rPr>
              <a:t>esta propiedad nos va a permitir especificar si queremos que los flex items se dispongan en filas o columnas.</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i="0" lang="es" sz="1300" u="none" cap="none" strike="noStrike">
                <a:solidFill>
                  <a:schemeClr val="dk1"/>
                </a:solidFill>
                <a:highlight>
                  <a:srgbClr val="A6FFCA"/>
                </a:highlight>
                <a:latin typeface="Helvetica Neue"/>
                <a:ea typeface="Helvetica Neue"/>
                <a:cs typeface="Helvetica Neue"/>
                <a:sym typeface="Helvetica Neue"/>
              </a:rPr>
              <a:t>Row-reverse (flex-direction):</a:t>
            </a:r>
            <a:r>
              <a:rPr b="0" i="0" lang="es" sz="1300" u="none" cap="none" strike="noStrike">
                <a:solidFill>
                  <a:schemeClr val="dk1"/>
                </a:solidFill>
                <a:highlight>
                  <a:srgbClr val="A6FFCA"/>
                </a:highlight>
                <a:latin typeface="Helvetica Neue Light"/>
                <a:ea typeface="Helvetica Neue Light"/>
                <a:cs typeface="Helvetica Neue Light"/>
                <a:sym typeface="Helvetica Neue Light"/>
              </a:rPr>
              <a:t> </a:t>
            </a:r>
            <a:r>
              <a:rPr b="0" i="0" lang="es" sz="1300" u="none" cap="none" strike="noStrike">
                <a:solidFill>
                  <a:schemeClr val="dk1"/>
                </a:solidFill>
                <a:latin typeface="Helvetica Neue Light"/>
                <a:ea typeface="Helvetica Neue Light"/>
                <a:cs typeface="Helvetica Neue Light"/>
                <a:sym typeface="Helvetica Neue Light"/>
              </a:rPr>
              <a:t>con el valor row-reverse (fila inversa) los flex items se apilan en una fila de derecha a izquierda.</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i="0" lang="es" sz="1300" u="none" cap="none" strike="noStrike">
                <a:solidFill>
                  <a:schemeClr val="dk1"/>
                </a:solidFill>
                <a:highlight>
                  <a:srgbClr val="A6FFCA"/>
                </a:highlight>
                <a:latin typeface="Helvetica Neue"/>
                <a:ea typeface="Helvetica Neue"/>
                <a:cs typeface="Helvetica Neue"/>
                <a:sym typeface="Helvetica Neue"/>
              </a:rPr>
              <a:t>Column (flex-direction):</a:t>
            </a:r>
            <a:r>
              <a:rPr b="0" i="0" lang="es" sz="1300" u="none" cap="none" strike="noStrike">
                <a:solidFill>
                  <a:schemeClr val="dk1"/>
                </a:solidFill>
                <a:highlight>
                  <a:srgbClr val="A6FFCA"/>
                </a:highlight>
                <a:latin typeface="Helvetica Neue Light"/>
                <a:ea typeface="Helvetica Neue Light"/>
                <a:cs typeface="Helvetica Neue Light"/>
                <a:sym typeface="Helvetica Neue Light"/>
              </a:rPr>
              <a:t> </a:t>
            </a:r>
            <a:r>
              <a:rPr b="0" i="0" lang="es" sz="1300" u="none" cap="none" strike="noStrike">
                <a:solidFill>
                  <a:schemeClr val="dk1"/>
                </a:solidFill>
                <a:latin typeface="Helvetica Neue Light"/>
                <a:ea typeface="Helvetica Neue Light"/>
                <a:cs typeface="Helvetica Neue Light"/>
                <a:sym typeface="Helvetica Neue Light"/>
              </a:rPr>
              <a:t>con este valor, los flex items se apilan en una columna de arriba hacia abajo.</a:t>
            </a:r>
            <a:endParaRPr b="0" i="0" sz="1300" u="none" cap="none" strike="noStrike">
              <a:solidFill>
                <a:schemeClr val="dk1"/>
              </a:solidFill>
              <a:latin typeface="Helvetica Neue Light"/>
              <a:ea typeface="Helvetica Neue Light"/>
              <a:cs typeface="Helvetica Neue Light"/>
              <a:sym typeface="Helvetica Neue Light"/>
            </a:endParaRPr>
          </a:p>
        </p:txBody>
      </p:sp>
      <p:sp>
        <p:nvSpPr>
          <p:cNvPr id="84" name="Google Shape;84;p17"/>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1" lang="es" sz="4500" u="none" cap="none" strike="noStrike">
                <a:solidFill>
                  <a:srgbClr val="000000"/>
                </a:solidFill>
                <a:latin typeface="Anton"/>
                <a:ea typeface="Anton"/>
                <a:cs typeface="Anton"/>
                <a:sym typeface="Anton"/>
              </a:rPr>
              <a:t>GLOSARIO:</a:t>
            </a:r>
            <a:endParaRPr b="0" i="1" sz="45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b="0" i="1" lang="es" sz="2000" u="none" cap="none" strike="noStrike">
                <a:solidFill>
                  <a:srgbClr val="000000"/>
                </a:solidFill>
                <a:latin typeface="Anton"/>
                <a:ea typeface="Anton"/>
                <a:cs typeface="Anton"/>
                <a:sym typeface="Anton"/>
              </a:rPr>
              <a:t>Clase 5</a:t>
            </a:r>
            <a:endParaRPr b="0" i="1" sz="2000" u="none" cap="none" strike="noStrike">
              <a:solidFill>
                <a:srgbClr val="000000"/>
              </a:solidFill>
              <a:latin typeface="Anton"/>
              <a:ea typeface="Anton"/>
              <a:cs typeface="Anton"/>
              <a:sym typeface="Anton"/>
            </a:endParaRPr>
          </a:p>
        </p:txBody>
      </p:sp>
      <p:pic>
        <p:nvPicPr>
          <p:cNvPr id="85" name="Google Shape;85;p17"/>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86" name="Google Shape;86;p17"/>
          <p:cNvSpPr txBox="1"/>
          <p:nvPr/>
        </p:nvSpPr>
        <p:spPr>
          <a:xfrm>
            <a:off x="4750700" y="1390175"/>
            <a:ext cx="3924900" cy="36000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Clr>
                <a:schemeClr val="dk1"/>
              </a:buClr>
              <a:buSzPts val="1300"/>
              <a:buFont typeface="Helvetica Neue Light"/>
              <a:buChar char="●"/>
            </a:pPr>
            <a:r>
              <a:rPr b="1" i="0" lang="es" sz="1300" u="none" cap="none" strike="noStrike">
                <a:solidFill>
                  <a:schemeClr val="dk1"/>
                </a:solidFill>
                <a:highlight>
                  <a:srgbClr val="A6FFCA"/>
                </a:highlight>
                <a:latin typeface="Helvetica Neue"/>
                <a:ea typeface="Helvetica Neue"/>
                <a:cs typeface="Helvetica Neue"/>
                <a:sym typeface="Helvetica Neue"/>
              </a:rPr>
              <a:t>Column-reverse:</a:t>
            </a:r>
            <a:r>
              <a:rPr b="0" i="0" lang="es" sz="1300" u="none" cap="none" strike="noStrike">
                <a:solidFill>
                  <a:schemeClr val="dk1"/>
                </a:solidFill>
                <a:highlight>
                  <a:srgbClr val="A6FFCA"/>
                </a:highlight>
                <a:latin typeface="Helvetica Neue Light"/>
                <a:ea typeface="Helvetica Neue Light"/>
                <a:cs typeface="Helvetica Neue Light"/>
                <a:sym typeface="Helvetica Neue Light"/>
              </a:rPr>
              <a:t> </a:t>
            </a:r>
            <a:r>
              <a:rPr b="0" i="0" lang="es" sz="1300" u="none" cap="none" strike="noStrike">
                <a:solidFill>
                  <a:schemeClr val="dk1"/>
                </a:solidFill>
                <a:latin typeface="Helvetica Neue Light"/>
                <a:ea typeface="Helvetica Neue Light"/>
                <a:cs typeface="Helvetica Neue Light"/>
                <a:sym typeface="Helvetica Neue Light"/>
              </a:rPr>
              <a:t>con este valor, los flex items se apilan en una columna de abajo hacia arriba.</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i="0" lang="es" sz="1300" u="none" cap="none" strike="noStrike">
                <a:solidFill>
                  <a:schemeClr val="dk1"/>
                </a:solidFill>
                <a:highlight>
                  <a:srgbClr val="A6FFCA"/>
                </a:highlight>
                <a:latin typeface="Helvetica Neue"/>
                <a:ea typeface="Helvetica Neue"/>
                <a:cs typeface="Helvetica Neue"/>
                <a:sym typeface="Helvetica Neue"/>
              </a:rPr>
              <a:t>Flex-wrap:</a:t>
            </a:r>
            <a:r>
              <a:rPr b="0" i="0" lang="es" sz="1300" u="none" cap="none" strike="noStrike">
                <a:solidFill>
                  <a:schemeClr val="dk1"/>
                </a:solidFill>
                <a:highlight>
                  <a:srgbClr val="A6FFCA"/>
                </a:highlight>
                <a:latin typeface="Helvetica Neue Light"/>
                <a:ea typeface="Helvetica Neue Light"/>
                <a:cs typeface="Helvetica Neue Light"/>
                <a:sym typeface="Helvetica Neue Light"/>
              </a:rPr>
              <a:t> </a:t>
            </a:r>
            <a:r>
              <a:rPr b="0" i="0" lang="es" sz="1300" u="none" cap="none" strike="noStrike">
                <a:solidFill>
                  <a:schemeClr val="dk1"/>
                </a:solidFill>
                <a:latin typeface="Helvetica Neue Light"/>
                <a:ea typeface="Helvetica Neue Light"/>
                <a:cs typeface="Helvetica Neue Light"/>
                <a:sym typeface="Helvetica Neue Light"/>
              </a:rPr>
              <a:t>permite especificar si queremos que los ítems puedan saltar a una nueva línea, cuando el contenedor flexible se quede sin espacio.</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i="0" lang="es" sz="1300" u="none" cap="none" strike="noStrike">
                <a:solidFill>
                  <a:schemeClr val="dk1"/>
                </a:solidFill>
                <a:highlight>
                  <a:srgbClr val="A6FFCA"/>
                </a:highlight>
                <a:latin typeface="Helvetica Neue"/>
                <a:ea typeface="Helvetica Neue"/>
                <a:cs typeface="Helvetica Neue"/>
                <a:sym typeface="Helvetica Neue"/>
              </a:rPr>
              <a:t>Wrap (flex-wrap):</a:t>
            </a:r>
            <a:r>
              <a:rPr b="0" i="0" lang="es" sz="1300" u="none" cap="none" strike="noStrike">
                <a:solidFill>
                  <a:schemeClr val="dk1"/>
                </a:solidFill>
                <a:highlight>
                  <a:srgbClr val="A6FFCA"/>
                </a:highlight>
                <a:latin typeface="Helvetica Neue Light"/>
                <a:ea typeface="Helvetica Neue Light"/>
                <a:cs typeface="Helvetica Neue Light"/>
                <a:sym typeface="Helvetica Neue Light"/>
              </a:rPr>
              <a:t> </a:t>
            </a:r>
            <a:r>
              <a:rPr b="0" i="0" lang="es" sz="1300" u="none" cap="none" strike="noStrike">
                <a:solidFill>
                  <a:schemeClr val="dk1"/>
                </a:solidFill>
                <a:latin typeface="Helvetica Neue Light"/>
                <a:ea typeface="Helvetica Neue Light"/>
                <a:cs typeface="Helvetica Neue Light"/>
                <a:sym typeface="Helvetica Neue Light"/>
              </a:rPr>
              <a:t>los flex items (hijos) pueden romper la línea del eje horizontal, si les es necesario para conservar las características de sus dimensiones. Esto es de izquierda a derecha, y de arriba a abajo.</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i="0" lang="es" sz="1300" u="none" cap="none" strike="noStrike">
                <a:solidFill>
                  <a:schemeClr val="dk1"/>
                </a:solidFill>
                <a:highlight>
                  <a:srgbClr val="A6FFCA"/>
                </a:highlight>
                <a:latin typeface="Helvetica Neue"/>
                <a:ea typeface="Helvetica Neue"/>
                <a:cs typeface="Helvetica Neue"/>
                <a:sym typeface="Helvetica Neue"/>
              </a:rPr>
              <a:t>Wrap-reverse (flex-wrap):</a:t>
            </a:r>
            <a:r>
              <a:rPr b="0" i="0" lang="es" sz="1300" u="none" cap="none" strike="noStrike">
                <a:solidFill>
                  <a:schemeClr val="dk1"/>
                </a:solidFill>
                <a:highlight>
                  <a:srgbClr val="A6FFCA"/>
                </a:highlight>
                <a:latin typeface="Helvetica Neue Light"/>
                <a:ea typeface="Helvetica Neue Light"/>
                <a:cs typeface="Helvetica Neue Light"/>
                <a:sym typeface="Helvetica Neue Light"/>
              </a:rPr>
              <a:t> </a:t>
            </a:r>
            <a:r>
              <a:rPr b="0" i="0" lang="es" sz="1300" u="none" cap="none" strike="noStrike">
                <a:solidFill>
                  <a:schemeClr val="dk1"/>
                </a:solidFill>
                <a:latin typeface="Helvetica Neue Light"/>
                <a:ea typeface="Helvetica Neue Light"/>
                <a:cs typeface="Helvetica Neue Light"/>
                <a:sym typeface="Helvetica Neue Light"/>
              </a:rPr>
              <a:t>esta vez el orden es de izquierda a derecha, y de abajo a arriba.</a:t>
            </a:r>
            <a:endParaRPr b="0" i="0" sz="13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0"/>
              </a:spcAft>
              <a:buClr>
                <a:srgbClr val="000000"/>
              </a:buClr>
              <a:buSzPts val="1300"/>
              <a:buFont typeface="Arial"/>
              <a:buNone/>
            </a:pPr>
            <a:r>
              <a:t/>
            </a:r>
            <a:endParaRPr b="0" i="0" sz="13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pic>
        <p:nvPicPr>
          <p:cNvPr id="512" name="Google Shape;512;p62"/>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513" name="Google Shape;513;p62"/>
          <p:cNvSpPr txBox="1"/>
          <p:nvPr/>
        </p:nvSpPr>
        <p:spPr>
          <a:xfrm>
            <a:off x="643800" y="162125"/>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ALIGN-ITEMS: START</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514" name="Google Shape;514;p62"/>
          <p:cNvSpPr txBox="1"/>
          <p:nvPr/>
        </p:nvSpPr>
        <p:spPr>
          <a:xfrm>
            <a:off x="2062950" y="1501050"/>
            <a:ext cx="5018100" cy="1070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align-items</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start</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515" name="Google Shape;515;p62"/>
          <p:cNvPicPr preferRelativeResize="0"/>
          <p:nvPr/>
        </p:nvPicPr>
        <p:blipFill rotWithShape="1">
          <a:blip r:embed="rId4">
            <a:alphaModFix/>
          </a:blip>
          <a:srcRect b="0" l="0" r="0" t="0"/>
          <a:stretch/>
        </p:blipFill>
        <p:spPr>
          <a:xfrm>
            <a:off x="2062954" y="2774019"/>
            <a:ext cx="5018101" cy="1829406"/>
          </a:xfrm>
          <a:prstGeom prst="rect">
            <a:avLst/>
          </a:prstGeom>
          <a:noFill/>
          <a:ln>
            <a:noFill/>
          </a:ln>
        </p:spPr>
      </p:pic>
      <p:sp>
        <p:nvSpPr>
          <p:cNvPr id="516" name="Google Shape;516;p62"/>
          <p:cNvSpPr txBox="1"/>
          <p:nvPr/>
        </p:nvSpPr>
        <p:spPr>
          <a:xfrm>
            <a:off x="1740725" y="855225"/>
            <a:ext cx="5827200" cy="5940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Alineando el contenido </a:t>
            </a:r>
            <a:r>
              <a:rPr b="0" i="0" lang="es" sz="1600" u="none" cap="none" strike="noStrike">
                <a:solidFill>
                  <a:srgbClr val="000000"/>
                </a:solidFill>
                <a:highlight>
                  <a:srgbClr val="E0FF00"/>
                </a:highlight>
                <a:latin typeface="Helvetica Neue Light"/>
                <a:ea typeface="Helvetica Neue Light"/>
                <a:cs typeface="Helvetica Neue Light"/>
                <a:sym typeface="Helvetica Neue Light"/>
              </a:rPr>
              <a:t>dentro </a:t>
            </a:r>
            <a:r>
              <a:rPr b="0" i="0" lang="es" sz="1600" u="none" cap="none" strike="noStrike">
                <a:solidFill>
                  <a:srgbClr val="000000"/>
                </a:solidFill>
                <a:latin typeface="Helvetica Neue Light"/>
                <a:ea typeface="Helvetica Neue Light"/>
                <a:cs typeface="Helvetica Neue Light"/>
                <a:sym typeface="Helvetica Neue Light"/>
              </a:rPr>
              <a:t>de las celdas, de forma </a:t>
            </a:r>
            <a:r>
              <a:rPr b="0" i="0" lang="es" sz="1600" u="none" cap="none" strike="noStrike">
                <a:solidFill>
                  <a:srgbClr val="000000"/>
                </a:solidFill>
                <a:highlight>
                  <a:srgbClr val="E0FF00"/>
                </a:highlight>
                <a:latin typeface="Helvetica Neue Light"/>
                <a:ea typeface="Helvetica Neue Light"/>
                <a:cs typeface="Helvetica Neue Light"/>
                <a:sym typeface="Helvetica Neue Light"/>
              </a:rPr>
              <a:t>vertical</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pic>
        <p:nvPicPr>
          <p:cNvPr id="521" name="Google Shape;521;p63"/>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522" name="Google Shape;522;p63"/>
          <p:cNvSpPr txBox="1"/>
          <p:nvPr/>
        </p:nvSpPr>
        <p:spPr>
          <a:xfrm>
            <a:off x="554550" y="258725"/>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ALIGN-ITEMS: END</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523" name="Google Shape;523;p63"/>
          <p:cNvSpPr txBox="1"/>
          <p:nvPr/>
        </p:nvSpPr>
        <p:spPr>
          <a:xfrm>
            <a:off x="2068950" y="1551150"/>
            <a:ext cx="5018100" cy="1070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align-items</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end</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524" name="Google Shape;524;p63"/>
          <p:cNvPicPr preferRelativeResize="0"/>
          <p:nvPr/>
        </p:nvPicPr>
        <p:blipFill rotWithShape="1">
          <a:blip r:embed="rId4">
            <a:alphaModFix/>
          </a:blip>
          <a:srcRect b="0" l="0" r="0" t="0"/>
          <a:stretch/>
        </p:blipFill>
        <p:spPr>
          <a:xfrm>
            <a:off x="2062954" y="2843565"/>
            <a:ext cx="5018101" cy="1826636"/>
          </a:xfrm>
          <a:prstGeom prst="rect">
            <a:avLst/>
          </a:prstGeom>
          <a:noFill/>
          <a:ln>
            <a:noFill/>
          </a:ln>
        </p:spPr>
      </p:pic>
      <p:sp>
        <p:nvSpPr>
          <p:cNvPr id="525" name="Google Shape;525;p63"/>
          <p:cNvSpPr txBox="1"/>
          <p:nvPr/>
        </p:nvSpPr>
        <p:spPr>
          <a:xfrm>
            <a:off x="1694100" y="995850"/>
            <a:ext cx="5767800" cy="555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Alineando el contenido </a:t>
            </a:r>
            <a:r>
              <a:rPr b="0" i="0" lang="es" sz="1600" u="none" cap="none" strike="noStrike">
                <a:solidFill>
                  <a:srgbClr val="000000"/>
                </a:solidFill>
                <a:highlight>
                  <a:srgbClr val="E0FF00"/>
                </a:highlight>
                <a:latin typeface="Helvetica Neue Light"/>
                <a:ea typeface="Helvetica Neue Light"/>
                <a:cs typeface="Helvetica Neue Light"/>
                <a:sym typeface="Helvetica Neue Light"/>
              </a:rPr>
              <a:t>dentro </a:t>
            </a:r>
            <a:r>
              <a:rPr b="0" i="0" lang="es" sz="1600" u="none" cap="none" strike="noStrike">
                <a:solidFill>
                  <a:srgbClr val="000000"/>
                </a:solidFill>
                <a:latin typeface="Helvetica Neue Light"/>
                <a:ea typeface="Helvetica Neue Light"/>
                <a:cs typeface="Helvetica Neue Light"/>
                <a:sym typeface="Helvetica Neue Light"/>
              </a:rPr>
              <a:t>de las celdas, de forma </a:t>
            </a:r>
            <a:r>
              <a:rPr b="0" i="0" lang="es" sz="1600" u="none" cap="none" strike="noStrike">
                <a:solidFill>
                  <a:srgbClr val="000000"/>
                </a:solidFill>
                <a:highlight>
                  <a:srgbClr val="E0FF00"/>
                </a:highlight>
                <a:latin typeface="Helvetica Neue Light"/>
                <a:ea typeface="Helvetica Neue Light"/>
                <a:cs typeface="Helvetica Neue Light"/>
                <a:sym typeface="Helvetica Neue Light"/>
              </a:rPr>
              <a:t>vertical</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pic>
        <p:nvPicPr>
          <p:cNvPr id="530" name="Google Shape;530;p64"/>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531" name="Google Shape;531;p64"/>
          <p:cNvSpPr txBox="1"/>
          <p:nvPr/>
        </p:nvSpPr>
        <p:spPr>
          <a:xfrm>
            <a:off x="587000" y="308175"/>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ALIGN-ITEMS: CENTER</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532" name="Google Shape;532;p64"/>
          <p:cNvSpPr txBox="1"/>
          <p:nvPr/>
        </p:nvSpPr>
        <p:spPr>
          <a:xfrm>
            <a:off x="2158175" y="1534525"/>
            <a:ext cx="5018100" cy="11196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align-items</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center</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533" name="Google Shape;533;p64"/>
          <p:cNvPicPr preferRelativeResize="0"/>
          <p:nvPr/>
        </p:nvPicPr>
        <p:blipFill rotWithShape="1">
          <a:blip r:embed="rId4">
            <a:alphaModFix/>
          </a:blip>
          <a:srcRect b="0" l="0" r="0" t="0"/>
          <a:stretch/>
        </p:blipFill>
        <p:spPr>
          <a:xfrm>
            <a:off x="2158179" y="2809771"/>
            <a:ext cx="5018101" cy="1849854"/>
          </a:xfrm>
          <a:prstGeom prst="rect">
            <a:avLst/>
          </a:prstGeom>
          <a:noFill/>
          <a:ln>
            <a:noFill/>
          </a:ln>
        </p:spPr>
      </p:pic>
      <p:sp>
        <p:nvSpPr>
          <p:cNvPr id="534" name="Google Shape;534;p64"/>
          <p:cNvSpPr txBox="1"/>
          <p:nvPr/>
        </p:nvSpPr>
        <p:spPr>
          <a:xfrm>
            <a:off x="1089100" y="978925"/>
            <a:ext cx="6438000" cy="555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Alineando el contenido </a:t>
            </a:r>
            <a:r>
              <a:rPr b="0" i="0" lang="es" sz="1600" u="none" cap="none" strike="noStrike">
                <a:solidFill>
                  <a:srgbClr val="000000"/>
                </a:solidFill>
                <a:highlight>
                  <a:srgbClr val="E0FF00"/>
                </a:highlight>
                <a:latin typeface="Helvetica Neue Light"/>
                <a:ea typeface="Helvetica Neue Light"/>
                <a:cs typeface="Helvetica Neue Light"/>
                <a:sym typeface="Helvetica Neue Light"/>
              </a:rPr>
              <a:t>dentro </a:t>
            </a:r>
            <a:r>
              <a:rPr b="0" i="0" lang="es" sz="1600" u="none" cap="none" strike="noStrike">
                <a:solidFill>
                  <a:srgbClr val="000000"/>
                </a:solidFill>
                <a:latin typeface="Helvetica Neue Light"/>
                <a:ea typeface="Helvetica Neue Light"/>
                <a:cs typeface="Helvetica Neue Light"/>
                <a:sym typeface="Helvetica Neue Light"/>
              </a:rPr>
              <a:t>de las celdas, de forma </a:t>
            </a:r>
            <a:r>
              <a:rPr b="0" i="0" lang="es" sz="1600" u="none" cap="none" strike="noStrike">
                <a:solidFill>
                  <a:srgbClr val="000000"/>
                </a:solidFill>
                <a:highlight>
                  <a:srgbClr val="E0FF00"/>
                </a:highlight>
                <a:latin typeface="Helvetica Neue Light"/>
                <a:ea typeface="Helvetica Neue Light"/>
                <a:cs typeface="Helvetica Neue Light"/>
                <a:sym typeface="Helvetica Neue Light"/>
              </a:rPr>
              <a:t>vertical</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pic>
        <p:nvPicPr>
          <p:cNvPr id="539" name="Google Shape;539;p65"/>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540" name="Google Shape;540;p65"/>
          <p:cNvSpPr txBox="1"/>
          <p:nvPr/>
        </p:nvSpPr>
        <p:spPr>
          <a:xfrm>
            <a:off x="643800" y="251375"/>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POSICIÓN DE ELEMENTOS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graphicFrame>
        <p:nvGraphicFramePr>
          <p:cNvPr id="541" name="Google Shape;541;p65"/>
          <p:cNvGraphicFramePr/>
          <p:nvPr/>
        </p:nvGraphicFramePr>
        <p:xfrm>
          <a:off x="722400" y="2591363"/>
          <a:ext cx="3000000" cy="3000000"/>
        </p:xfrm>
        <a:graphic>
          <a:graphicData uri="http://schemas.openxmlformats.org/drawingml/2006/table">
            <a:tbl>
              <a:tblPr>
                <a:noFill/>
                <a:tableStyleId>{ED20B800-3FF7-4236-BAB8-BAC0A04E9A8F}</a:tableStyleId>
              </a:tblPr>
              <a:tblGrid>
                <a:gridCol w="1572550"/>
                <a:gridCol w="4498625"/>
                <a:gridCol w="1628025"/>
              </a:tblGrid>
              <a:tr h="370850">
                <a:tc>
                  <a:txBody>
                    <a:bodyPr/>
                    <a:lstStyle/>
                    <a:p>
                      <a:pPr indent="0" lvl="0" marL="0" marR="0" rtl="0" algn="ctr">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Propiedad</a:t>
                      </a:r>
                      <a:endParaRPr b="1" sz="1600" u="none" cap="none" strike="noStrike">
                        <a:latin typeface="Helvetica Neue"/>
                        <a:ea typeface="Helvetica Neue"/>
                        <a:cs typeface="Helvetica Neue"/>
                        <a:sym typeface="Helvetica Neue"/>
                      </a:endParaRPr>
                    </a:p>
                  </a:txBody>
                  <a:tcPr marT="63500" marB="63500" marR="63500" marL="63500">
                    <a:solidFill>
                      <a:srgbClr val="D9D9D9"/>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Valores</a:t>
                      </a:r>
                      <a:endParaRPr b="1" sz="1600" u="none" cap="none" strike="noStrike">
                        <a:latin typeface="Helvetica Neue"/>
                        <a:ea typeface="Helvetica Neue"/>
                        <a:cs typeface="Helvetica Neue"/>
                        <a:sym typeface="Helvetica Neue"/>
                      </a:endParaRPr>
                    </a:p>
                  </a:txBody>
                  <a:tcPr marT="63500" marB="63500" marR="63500" marL="63500">
                    <a:solidFill>
                      <a:srgbClr val="D9D9D9"/>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Afecta a</a:t>
                      </a:r>
                      <a:endParaRPr b="1" sz="1600" u="none" cap="none" strike="noStrike">
                        <a:latin typeface="Helvetica Neue"/>
                        <a:ea typeface="Helvetica Neue"/>
                        <a:cs typeface="Helvetica Neue"/>
                        <a:sym typeface="Helvetica Neue"/>
                      </a:endParaRPr>
                    </a:p>
                  </a:txBody>
                  <a:tcPr marT="63500" marB="63500" marR="63500" marL="63500">
                    <a:solidFill>
                      <a:srgbClr val="D9D9D9"/>
                    </a:solidFill>
                  </a:tcPr>
                </a:tc>
              </a:tr>
              <a:tr h="847100">
                <a:tc>
                  <a:txBody>
                    <a:bodyPr/>
                    <a:lstStyle/>
                    <a:p>
                      <a:pPr indent="0" lvl="0" marL="0" marR="0" rtl="0" algn="ctr">
                        <a:lnSpc>
                          <a:spcPct val="115000"/>
                        </a:lnSpc>
                        <a:spcBef>
                          <a:spcPts val="0"/>
                        </a:spcBef>
                        <a:spcAft>
                          <a:spcPts val="0"/>
                        </a:spcAft>
                        <a:buClr>
                          <a:srgbClr val="000000"/>
                        </a:buClr>
                        <a:buSzPts val="1600"/>
                        <a:buFont typeface="Arial"/>
                        <a:buNone/>
                      </a:pPr>
                      <a:r>
                        <a:rPr i="1" lang="es" sz="1600" u="none" cap="none" strike="noStrike">
                          <a:latin typeface="Helvetica Neue Light"/>
                          <a:ea typeface="Helvetica Neue Light"/>
                          <a:cs typeface="Helvetica Neue Light"/>
                          <a:sym typeface="Helvetica Neue Light"/>
                        </a:rPr>
                        <a:t>justify-content</a:t>
                      </a:r>
                      <a:r>
                        <a:rPr lang="es" sz="1600" u="none" cap="none" strike="noStrike">
                          <a:latin typeface="Helvetica Neue Light"/>
                          <a:ea typeface="Helvetica Neue Light"/>
                          <a:cs typeface="Helvetica Neue Light"/>
                          <a:sym typeface="Helvetica Neue Light"/>
                        </a:rPr>
                        <a:t> </a:t>
                      </a:r>
                      <a:endParaRPr i="1" sz="1600" u="none" cap="none" strike="noStrike">
                        <a:latin typeface="Helvetica Neue Light"/>
                        <a:ea typeface="Helvetica Neue Light"/>
                        <a:cs typeface="Helvetica Neue Light"/>
                        <a:sym typeface="Helvetica Neue Light"/>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600"/>
                        <a:buFont typeface="Arial"/>
                        <a:buNone/>
                      </a:pPr>
                      <a:r>
                        <a:rPr lang="es" sz="1600" u="none" cap="none" strike="noStrike">
                          <a:latin typeface="Helvetica Neue Light"/>
                          <a:ea typeface="Helvetica Neue Light"/>
                          <a:cs typeface="Helvetica Neue Light"/>
                          <a:sym typeface="Helvetica Neue Light"/>
                        </a:rPr>
                        <a:t>start | end | center | stretch | space-around | space-between | space-evenly</a:t>
                      </a:r>
                      <a:endParaRPr sz="1600" u="none" cap="none" strike="noStrike">
                        <a:latin typeface="Helvetica Neue Light"/>
                        <a:ea typeface="Helvetica Neue Light"/>
                        <a:cs typeface="Helvetica Neue Light"/>
                        <a:sym typeface="Helvetica Neue Light"/>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600"/>
                        <a:buFont typeface="Arial"/>
                        <a:buNone/>
                      </a:pPr>
                      <a:r>
                        <a:rPr lang="es" sz="1600" u="none" cap="none" strike="noStrike">
                          <a:latin typeface="Helvetica Neue Light"/>
                          <a:ea typeface="Helvetica Neue Light"/>
                          <a:cs typeface="Helvetica Neue Light"/>
                          <a:sym typeface="Helvetica Neue Light"/>
                        </a:rPr>
                        <a:t>Eje </a:t>
                      </a:r>
                      <a:r>
                        <a:rPr lang="es" sz="1600" u="none" cap="none" strike="noStrike">
                          <a:highlight>
                            <a:srgbClr val="E0FF00"/>
                          </a:highlight>
                          <a:latin typeface="Helvetica Neue Light"/>
                          <a:ea typeface="Helvetica Neue Light"/>
                          <a:cs typeface="Helvetica Neue Light"/>
                          <a:sym typeface="Helvetica Neue Light"/>
                        </a:rPr>
                        <a:t>horizontal</a:t>
                      </a:r>
                      <a:endParaRPr sz="1600" u="none" cap="none" strike="noStrike">
                        <a:highlight>
                          <a:srgbClr val="E0FF00"/>
                        </a:highlight>
                        <a:latin typeface="Helvetica Neue Light"/>
                        <a:ea typeface="Helvetica Neue Light"/>
                        <a:cs typeface="Helvetica Neue Light"/>
                        <a:sym typeface="Helvetica Neue Light"/>
                      </a:endParaRPr>
                    </a:p>
                  </a:txBody>
                  <a:tcPr marT="63500" marB="63500" marR="63500" marL="63500"/>
                </a:tc>
              </a:tr>
              <a:tr h="847100">
                <a:tc>
                  <a:txBody>
                    <a:bodyPr/>
                    <a:lstStyle/>
                    <a:p>
                      <a:pPr indent="0" lvl="0" marL="0" marR="0" rtl="0" algn="ctr">
                        <a:lnSpc>
                          <a:spcPct val="115000"/>
                        </a:lnSpc>
                        <a:spcBef>
                          <a:spcPts val="0"/>
                        </a:spcBef>
                        <a:spcAft>
                          <a:spcPts val="0"/>
                        </a:spcAft>
                        <a:buClr>
                          <a:srgbClr val="000000"/>
                        </a:buClr>
                        <a:buSzPts val="1600"/>
                        <a:buFont typeface="Arial"/>
                        <a:buNone/>
                      </a:pPr>
                      <a:r>
                        <a:rPr i="1" lang="es" sz="1600" u="none" cap="none" strike="noStrike">
                          <a:latin typeface="Helvetica Neue Light"/>
                          <a:ea typeface="Helvetica Neue Light"/>
                          <a:cs typeface="Helvetica Neue Light"/>
                          <a:sym typeface="Helvetica Neue Light"/>
                        </a:rPr>
                        <a:t>align-content</a:t>
                      </a:r>
                      <a:r>
                        <a:rPr lang="es" sz="1600" u="none" cap="none" strike="noStrike">
                          <a:latin typeface="Helvetica Neue Light"/>
                          <a:ea typeface="Helvetica Neue Light"/>
                          <a:cs typeface="Helvetica Neue Light"/>
                          <a:sym typeface="Helvetica Neue Light"/>
                        </a:rPr>
                        <a:t> </a:t>
                      </a:r>
                      <a:endParaRPr i="1" sz="1600" u="none" cap="none" strike="noStrike">
                        <a:latin typeface="Helvetica Neue Light"/>
                        <a:ea typeface="Helvetica Neue Light"/>
                        <a:cs typeface="Helvetica Neue Light"/>
                        <a:sym typeface="Helvetica Neue Light"/>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600"/>
                        <a:buFont typeface="Arial"/>
                        <a:buNone/>
                      </a:pPr>
                      <a:r>
                        <a:rPr lang="es" sz="1600" u="none" cap="none" strike="noStrike">
                          <a:latin typeface="Helvetica Neue Light"/>
                          <a:ea typeface="Helvetica Neue Light"/>
                          <a:cs typeface="Helvetica Neue Light"/>
                          <a:sym typeface="Helvetica Neue Light"/>
                        </a:rPr>
                        <a:t>start | end | center | stretch | space-around | space-between | space-evenly</a:t>
                      </a:r>
                      <a:endParaRPr sz="1600" u="none" cap="none" strike="noStrike">
                        <a:latin typeface="Helvetica Neue Light"/>
                        <a:ea typeface="Helvetica Neue Light"/>
                        <a:cs typeface="Helvetica Neue Light"/>
                        <a:sym typeface="Helvetica Neue Light"/>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600"/>
                        <a:buFont typeface="Arial"/>
                        <a:buNone/>
                      </a:pPr>
                      <a:r>
                        <a:rPr lang="es" sz="1600" u="none" cap="none" strike="noStrike">
                          <a:latin typeface="Helvetica Neue Light"/>
                          <a:ea typeface="Helvetica Neue Light"/>
                          <a:cs typeface="Helvetica Neue Light"/>
                          <a:sym typeface="Helvetica Neue Light"/>
                        </a:rPr>
                        <a:t>Eje </a:t>
                      </a:r>
                      <a:r>
                        <a:rPr lang="es" sz="1600" u="none" cap="none" strike="noStrike">
                          <a:highlight>
                            <a:srgbClr val="E0FF00"/>
                          </a:highlight>
                          <a:latin typeface="Helvetica Neue Light"/>
                          <a:ea typeface="Helvetica Neue Light"/>
                          <a:cs typeface="Helvetica Neue Light"/>
                          <a:sym typeface="Helvetica Neue Light"/>
                        </a:rPr>
                        <a:t>vertical</a:t>
                      </a:r>
                      <a:endParaRPr sz="1600" u="none" cap="none" strike="noStrike">
                        <a:highlight>
                          <a:srgbClr val="E0FF00"/>
                        </a:highlight>
                        <a:latin typeface="Helvetica Neue Light"/>
                        <a:ea typeface="Helvetica Neue Light"/>
                        <a:cs typeface="Helvetica Neue Light"/>
                        <a:sym typeface="Helvetica Neue Light"/>
                      </a:endParaRPr>
                    </a:p>
                  </a:txBody>
                  <a:tcPr marT="63500" marB="63500" marR="63500" marL="63500"/>
                </a:tc>
              </a:tr>
            </a:tbl>
          </a:graphicData>
        </a:graphic>
      </p:graphicFrame>
      <p:sp>
        <p:nvSpPr>
          <p:cNvPr id="542" name="Google Shape;542;p65"/>
          <p:cNvSpPr txBox="1"/>
          <p:nvPr/>
        </p:nvSpPr>
        <p:spPr>
          <a:xfrm>
            <a:off x="643800" y="1115963"/>
            <a:ext cx="7856400" cy="1000500"/>
          </a:xfrm>
          <a:prstGeom prst="rect">
            <a:avLst/>
          </a:prstGeom>
          <a:solidFill>
            <a:srgbClr val="A6FFCA"/>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Es posible utilizar las propiedades </a:t>
            </a:r>
            <a:r>
              <a:rPr b="0" i="1" lang="es" sz="1800" u="none" cap="none" strike="noStrike">
                <a:solidFill>
                  <a:srgbClr val="000000"/>
                </a:solidFill>
                <a:latin typeface="Helvetica Neue Light"/>
                <a:ea typeface="Helvetica Neue Light"/>
                <a:cs typeface="Helvetica Neue Light"/>
                <a:sym typeface="Helvetica Neue Light"/>
              </a:rPr>
              <a:t>justify-content</a:t>
            </a:r>
            <a:r>
              <a:rPr b="0" i="0" lang="es" sz="1800" u="none" cap="none" strike="noStrike">
                <a:solidFill>
                  <a:srgbClr val="000000"/>
                </a:solidFill>
                <a:latin typeface="Helvetica Neue Light"/>
                <a:ea typeface="Helvetica Neue Light"/>
                <a:cs typeface="Helvetica Neue Light"/>
                <a:sym typeface="Helvetica Neue Light"/>
              </a:rPr>
              <a:t> o </a:t>
            </a:r>
            <a:r>
              <a:rPr b="0" i="1" lang="es" sz="1800" u="none" cap="none" strike="noStrike">
                <a:solidFill>
                  <a:srgbClr val="000000"/>
                </a:solidFill>
                <a:latin typeface="Helvetica Neue Light"/>
                <a:ea typeface="Helvetica Neue Light"/>
                <a:cs typeface="Helvetica Neue Light"/>
                <a:sym typeface="Helvetica Neue Light"/>
              </a:rPr>
              <a:t>align-content</a:t>
            </a:r>
            <a:r>
              <a:rPr b="0" i="0" lang="es" sz="1800" u="none" cap="none" strike="noStrike">
                <a:solidFill>
                  <a:srgbClr val="000000"/>
                </a:solidFill>
                <a:latin typeface="Helvetica Neue Light"/>
                <a:ea typeface="Helvetica Neue Light"/>
                <a:cs typeface="Helvetica Neue Light"/>
                <a:sym typeface="Helvetica Neue Light"/>
              </a:rPr>
              <a:t> para cambiar la distribución de todo el contenido en su conjunto. Puedes hacer pruebas en </a:t>
            </a:r>
            <a:r>
              <a:rPr b="0" i="0" lang="es" sz="1800" u="sng" cap="none" strike="noStrike">
                <a:solidFill>
                  <a:schemeClr val="hlink"/>
                </a:solidFill>
                <a:latin typeface="Helvetica Neue Light"/>
                <a:ea typeface="Helvetica Neue Light"/>
                <a:cs typeface="Helvetica Neue Light"/>
                <a:sym typeface="Helvetica Neue Light"/>
                <a:hlinkClick r:id="rId4"/>
              </a:rPr>
              <a:t>este enlace</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543" name="Google Shape;543;p65"/>
          <p:cNvPicPr preferRelativeResize="0"/>
          <p:nvPr/>
        </p:nvPicPr>
        <p:blipFill rotWithShape="1">
          <a:blip r:embed="rId5">
            <a:alphaModFix/>
          </a:blip>
          <a:srcRect b="0" l="0" r="0" t="0"/>
          <a:stretch/>
        </p:blipFill>
        <p:spPr>
          <a:xfrm>
            <a:off x="7132350" y="124301"/>
            <a:ext cx="1845926" cy="7227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pic>
        <p:nvPicPr>
          <p:cNvPr id="548" name="Google Shape;548;p66"/>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549" name="Google Shape;549;p66"/>
          <p:cNvSpPr txBox="1"/>
          <p:nvPr/>
        </p:nvSpPr>
        <p:spPr>
          <a:xfrm>
            <a:off x="319175" y="186475"/>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JUSTIFY-CONTENT: START</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550" name="Google Shape;550;p66"/>
          <p:cNvSpPr txBox="1"/>
          <p:nvPr/>
        </p:nvSpPr>
        <p:spPr>
          <a:xfrm>
            <a:off x="2596050" y="1816650"/>
            <a:ext cx="3404700" cy="1070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justify-content</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start</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551" name="Google Shape;551;p66"/>
          <p:cNvPicPr preferRelativeResize="0"/>
          <p:nvPr/>
        </p:nvPicPr>
        <p:blipFill rotWithShape="1">
          <a:blip r:embed="rId4">
            <a:alphaModFix/>
          </a:blip>
          <a:srcRect b="0" l="0" r="0" t="0"/>
          <a:stretch/>
        </p:blipFill>
        <p:spPr>
          <a:xfrm>
            <a:off x="2596054" y="3017350"/>
            <a:ext cx="3404696" cy="1972950"/>
          </a:xfrm>
          <a:prstGeom prst="rect">
            <a:avLst/>
          </a:prstGeom>
          <a:noFill/>
          <a:ln>
            <a:noFill/>
          </a:ln>
        </p:spPr>
      </p:pic>
      <p:sp>
        <p:nvSpPr>
          <p:cNvPr id="552" name="Google Shape;552;p66"/>
          <p:cNvSpPr txBox="1"/>
          <p:nvPr/>
        </p:nvSpPr>
        <p:spPr>
          <a:xfrm>
            <a:off x="726100" y="1002800"/>
            <a:ext cx="6899700" cy="915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Alineando </a:t>
            </a:r>
            <a:r>
              <a:rPr b="0" i="0" lang="es" sz="1600" u="none" cap="none" strike="noStrike">
                <a:solidFill>
                  <a:srgbClr val="000000"/>
                </a:solidFill>
                <a:highlight>
                  <a:srgbClr val="EF89D2"/>
                </a:highlight>
                <a:latin typeface="Helvetica Neue Light"/>
                <a:ea typeface="Helvetica Neue Light"/>
                <a:cs typeface="Helvetica Neue Light"/>
                <a:sym typeface="Helvetica Neue Light"/>
              </a:rPr>
              <a:t>todo</a:t>
            </a:r>
            <a:r>
              <a:rPr b="0" i="0" lang="es" sz="1600" u="none" cap="none" strike="noStrike">
                <a:solidFill>
                  <a:srgbClr val="000000"/>
                </a:solidFill>
                <a:latin typeface="Helvetica Neue Light"/>
                <a:ea typeface="Helvetica Neue Light"/>
                <a:cs typeface="Helvetica Neue Light"/>
                <a:sym typeface="Helvetica Neue Light"/>
              </a:rPr>
              <a:t> el conjunto de celdas, de forma </a:t>
            </a:r>
            <a:r>
              <a:rPr b="0" i="0" lang="es" sz="1600" u="none" cap="none" strike="noStrike">
                <a:solidFill>
                  <a:srgbClr val="000000"/>
                </a:solidFill>
                <a:highlight>
                  <a:srgbClr val="EF89D2"/>
                </a:highlight>
                <a:latin typeface="Helvetica Neue Light"/>
                <a:ea typeface="Helvetica Neue Light"/>
                <a:cs typeface="Helvetica Neue Light"/>
                <a:sym typeface="Helvetica Neue Light"/>
              </a:rPr>
              <a:t>horizontal</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Dentro de su “</a:t>
            </a:r>
            <a:r>
              <a:rPr b="0" i="1" lang="es" sz="1600" u="none" cap="none" strike="noStrike">
                <a:solidFill>
                  <a:srgbClr val="000000"/>
                </a:solidFill>
                <a:latin typeface="Helvetica Neue Light"/>
                <a:ea typeface="Helvetica Neue Light"/>
                <a:cs typeface="Helvetica Neue Light"/>
                <a:sym typeface="Helvetica Neue Light"/>
              </a:rPr>
              <a:t>padre</a:t>
            </a:r>
            <a:r>
              <a:rPr b="0" i="0" lang="es" sz="1600" u="none" cap="none" strike="noStrike">
                <a:solidFill>
                  <a:srgbClr val="000000"/>
                </a:solidFill>
                <a:latin typeface="Helvetica Neue Light"/>
                <a:ea typeface="Helvetica Neue Light"/>
                <a:cs typeface="Helvetica Neue Light"/>
                <a:sym typeface="Helvetica Neue Light"/>
              </a:rPr>
              <a:t>” (es requisito que tenga </a:t>
            </a:r>
            <a:r>
              <a:rPr b="0" i="0" lang="es" sz="1600" u="none" cap="none" strike="noStrike">
                <a:solidFill>
                  <a:srgbClr val="000000"/>
                </a:solidFill>
                <a:highlight>
                  <a:srgbClr val="EF89D2"/>
                </a:highlight>
                <a:latin typeface="Helvetica Neue Light"/>
                <a:ea typeface="Helvetica Neue Light"/>
                <a:cs typeface="Helvetica Neue Light"/>
                <a:sym typeface="Helvetica Neue Light"/>
              </a:rPr>
              <a:t>ancho</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pic>
        <p:nvPicPr>
          <p:cNvPr id="557" name="Google Shape;557;p67"/>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558" name="Google Shape;558;p67"/>
          <p:cNvSpPr txBox="1"/>
          <p:nvPr/>
        </p:nvSpPr>
        <p:spPr>
          <a:xfrm>
            <a:off x="643800" y="210800"/>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JUSTIFY-CONTENT: END</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559" name="Google Shape;559;p67"/>
          <p:cNvSpPr txBox="1"/>
          <p:nvPr/>
        </p:nvSpPr>
        <p:spPr>
          <a:xfrm>
            <a:off x="2607325" y="1548838"/>
            <a:ext cx="3790800" cy="1070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justify-content</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end</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560" name="Google Shape;560;p67"/>
          <p:cNvPicPr preferRelativeResize="0"/>
          <p:nvPr/>
        </p:nvPicPr>
        <p:blipFill rotWithShape="1">
          <a:blip r:embed="rId4">
            <a:alphaModFix/>
          </a:blip>
          <a:srcRect b="0" l="0" r="0" t="0"/>
          <a:stretch/>
        </p:blipFill>
        <p:spPr>
          <a:xfrm>
            <a:off x="2650304" y="2708651"/>
            <a:ext cx="3704839" cy="2164876"/>
          </a:xfrm>
          <a:prstGeom prst="rect">
            <a:avLst/>
          </a:prstGeom>
          <a:noFill/>
          <a:ln>
            <a:noFill/>
          </a:ln>
        </p:spPr>
      </p:pic>
      <p:sp>
        <p:nvSpPr>
          <p:cNvPr id="561" name="Google Shape;561;p67"/>
          <p:cNvSpPr txBox="1"/>
          <p:nvPr/>
        </p:nvSpPr>
        <p:spPr>
          <a:xfrm>
            <a:off x="937975" y="866350"/>
            <a:ext cx="7129500" cy="682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Alineando </a:t>
            </a:r>
            <a:r>
              <a:rPr b="0" i="0" lang="es" sz="1600" u="none" cap="none" strike="noStrike">
                <a:solidFill>
                  <a:srgbClr val="000000"/>
                </a:solidFill>
                <a:highlight>
                  <a:srgbClr val="EF89D2"/>
                </a:highlight>
                <a:latin typeface="Helvetica Neue Light"/>
                <a:ea typeface="Helvetica Neue Light"/>
                <a:cs typeface="Helvetica Neue Light"/>
                <a:sym typeface="Helvetica Neue Light"/>
              </a:rPr>
              <a:t>todo </a:t>
            </a:r>
            <a:r>
              <a:rPr b="0" i="0" lang="es" sz="1600" u="none" cap="none" strike="noStrike">
                <a:solidFill>
                  <a:srgbClr val="000000"/>
                </a:solidFill>
                <a:latin typeface="Helvetica Neue Light"/>
                <a:ea typeface="Helvetica Neue Light"/>
                <a:cs typeface="Helvetica Neue Light"/>
                <a:sym typeface="Helvetica Neue Light"/>
              </a:rPr>
              <a:t>el conjunto de celdas, de forma </a:t>
            </a:r>
            <a:r>
              <a:rPr b="0" i="0" lang="es" sz="1600" u="none" cap="none" strike="noStrike">
                <a:solidFill>
                  <a:srgbClr val="000000"/>
                </a:solidFill>
                <a:highlight>
                  <a:srgbClr val="EF89D2"/>
                </a:highlight>
                <a:latin typeface="Helvetica Neue Light"/>
                <a:ea typeface="Helvetica Neue Light"/>
                <a:cs typeface="Helvetica Neue Light"/>
                <a:sym typeface="Helvetica Neue Light"/>
              </a:rPr>
              <a:t>horizontal</a:t>
            </a:r>
            <a:r>
              <a:rPr b="0" i="0" lang="es" sz="1600" u="none" cap="none" strike="noStrike">
                <a:solidFill>
                  <a:srgbClr val="000000"/>
                </a:solidFill>
                <a:latin typeface="Helvetica Neue Light"/>
                <a:ea typeface="Helvetica Neue Light"/>
                <a:cs typeface="Helvetica Neue Light"/>
                <a:sym typeface="Helvetica Neue Light"/>
              </a:rPr>
              <a:t>.</a:t>
            </a:r>
            <a:br>
              <a:rPr b="0" i="0" lang="es" sz="1600" u="none" cap="none" strike="noStrike">
                <a:solidFill>
                  <a:srgbClr val="000000"/>
                </a:solidFill>
                <a:latin typeface="Helvetica Neue Light"/>
                <a:ea typeface="Helvetica Neue Light"/>
                <a:cs typeface="Helvetica Neue Light"/>
                <a:sym typeface="Helvetica Neue Light"/>
              </a:rPr>
            </a:br>
            <a:r>
              <a:rPr b="0" i="0" lang="es" sz="1600" u="none" cap="none" strike="noStrike">
                <a:solidFill>
                  <a:srgbClr val="000000"/>
                </a:solidFill>
                <a:latin typeface="Helvetica Neue Light"/>
                <a:ea typeface="Helvetica Neue Light"/>
                <a:cs typeface="Helvetica Neue Light"/>
                <a:sym typeface="Helvetica Neue Light"/>
              </a:rPr>
              <a:t>Dentro de su “</a:t>
            </a:r>
            <a:r>
              <a:rPr b="0" i="1" lang="es" sz="1600" u="none" cap="none" strike="noStrike">
                <a:solidFill>
                  <a:srgbClr val="000000"/>
                </a:solidFill>
                <a:latin typeface="Helvetica Neue Light"/>
                <a:ea typeface="Helvetica Neue Light"/>
                <a:cs typeface="Helvetica Neue Light"/>
                <a:sym typeface="Helvetica Neue Light"/>
              </a:rPr>
              <a:t>padre</a:t>
            </a:r>
            <a:r>
              <a:rPr b="0" i="0" lang="es" sz="1600" u="none" cap="none" strike="noStrike">
                <a:solidFill>
                  <a:srgbClr val="000000"/>
                </a:solidFill>
                <a:latin typeface="Helvetica Neue Light"/>
                <a:ea typeface="Helvetica Neue Light"/>
                <a:cs typeface="Helvetica Neue Light"/>
                <a:sym typeface="Helvetica Neue Light"/>
              </a:rPr>
              <a:t>” (es requisito que tenga </a:t>
            </a:r>
            <a:r>
              <a:rPr b="0" i="0" lang="es" sz="1600" u="none" cap="none" strike="noStrike">
                <a:solidFill>
                  <a:srgbClr val="000000"/>
                </a:solidFill>
                <a:highlight>
                  <a:srgbClr val="EF89D2"/>
                </a:highlight>
                <a:latin typeface="Helvetica Neue Light"/>
                <a:ea typeface="Helvetica Neue Light"/>
                <a:cs typeface="Helvetica Neue Light"/>
                <a:sym typeface="Helvetica Neue Light"/>
              </a:rPr>
              <a:t>ancho</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pic>
        <p:nvPicPr>
          <p:cNvPr id="566" name="Google Shape;566;p68"/>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567" name="Google Shape;567;p68"/>
          <p:cNvSpPr txBox="1"/>
          <p:nvPr/>
        </p:nvSpPr>
        <p:spPr>
          <a:xfrm>
            <a:off x="551725" y="218950"/>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JUSTIFY-CONTENT: CENTER</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568" name="Google Shape;568;p68"/>
          <p:cNvSpPr txBox="1"/>
          <p:nvPr/>
        </p:nvSpPr>
        <p:spPr>
          <a:xfrm>
            <a:off x="2643625" y="1653375"/>
            <a:ext cx="3672600" cy="1070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justify-content</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center</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569" name="Google Shape;569;p68"/>
          <p:cNvPicPr preferRelativeResize="0"/>
          <p:nvPr/>
        </p:nvPicPr>
        <p:blipFill rotWithShape="1">
          <a:blip r:embed="rId4">
            <a:alphaModFix/>
          </a:blip>
          <a:srcRect b="0" l="0" r="0" t="0"/>
          <a:stretch/>
        </p:blipFill>
        <p:spPr>
          <a:xfrm>
            <a:off x="2611975" y="2798952"/>
            <a:ext cx="3735899" cy="2083775"/>
          </a:xfrm>
          <a:prstGeom prst="rect">
            <a:avLst/>
          </a:prstGeom>
          <a:noFill/>
          <a:ln>
            <a:noFill/>
          </a:ln>
        </p:spPr>
      </p:pic>
      <p:sp>
        <p:nvSpPr>
          <p:cNvPr id="570" name="Google Shape;570;p68"/>
          <p:cNvSpPr txBox="1"/>
          <p:nvPr/>
        </p:nvSpPr>
        <p:spPr>
          <a:xfrm>
            <a:off x="1754575" y="953775"/>
            <a:ext cx="5552700" cy="699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Alineando </a:t>
            </a:r>
            <a:r>
              <a:rPr b="0" i="0" lang="es" sz="1600" u="none" cap="none" strike="noStrike">
                <a:solidFill>
                  <a:srgbClr val="000000"/>
                </a:solidFill>
                <a:highlight>
                  <a:srgbClr val="EF89D2"/>
                </a:highlight>
                <a:latin typeface="Helvetica Neue Light"/>
                <a:ea typeface="Helvetica Neue Light"/>
                <a:cs typeface="Helvetica Neue Light"/>
                <a:sym typeface="Helvetica Neue Light"/>
              </a:rPr>
              <a:t>todo </a:t>
            </a:r>
            <a:r>
              <a:rPr b="0" i="0" lang="es" sz="1600" u="none" cap="none" strike="noStrike">
                <a:solidFill>
                  <a:srgbClr val="000000"/>
                </a:solidFill>
                <a:latin typeface="Helvetica Neue Light"/>
                <a:ea typeface="Helvetica Neue Light"/>
                <a:cs typeface="Helvetica Neue Light"/>
                <a:sym typeface="Helvetica Neue Light"/>
              </a:rPr>
              <a:t>el conjunto de celdas, de forma </a:t>
            </a:r>
            <a:r>
              <a:rPr b="0" i="0" lang="es" sz="1600" u="none" cap="none" strike="noStrike">
                <a:solidFill>
                  <a:srgbClr val="000000"/>
                </a:solidFill>
                <a:highlight>
                  <a:srgbClr val="EF89D2"/>
                </a:highlight>
                <a:latin typeface="Helvetica Neue Light"/>
                <a:ea typeface="Helvetica Neue Light"/>
                <a:cs typeface="Helvetica Neue Light"/>
                <a:sym typeface="Helvetica Neue Light"/>
              </a:rPr>
              <a:t>horizontal</a:t>
            </a:r>
            <a:r>
              <a:rPr b="0" i="0" lang="es" sz="1600" u="none" cap="none" strike="noStrike">
                <a:solidFill>
                  <a:srgbClr val="000000"/>
                </a:solidFill>
                <a:latin typeface="Helvetica Neue Light"/>
                <a:ea typeface="Helvetica Neue Light"/>
                <a:cs typeface="Helvetica Neue Light"/>
                <a:sym typeface="Helvetica Neue Light"/>
              </a:rPr>
              <a:t>.</a:t>
            </a:r>
            <a:br>
              <a:rPr b="0" i="0" lang="es" sz="1600" u="none" cap="none" strike="noStrike">
                <a:solidFill>
                  <a:srgbClr val="000000"/>
                </a:solidFill>
                <a:latin typeface="Helvetica Neue Light"/>
                <a:ea typeface="Helvetica Neue Light"/>
                <a:cs typeface="Helvetica Neue Light"/>
                <a:sym typeface="Helvetica Neue Light"/>
              </a:rPr>
            </a:br>
            <a:r>
              <a:rPr b="0" i="0" lang="es" sz="1600" u="none" cap="none" strike="noStrike">
                <a:solidFill>
                  <a:srgbClr val="000000"/>
                </a:solidFill>
                <a:latin typeface="Helvetica Neue Light"/>
                <a:ea typeface="Helvetica Neue Light"/>
                <a:cs typeface="Helvetica Neue Light"/>
                <a:sym typeface="Helvetica Neue Light"/>
              </a:rPr>
              <a:t>Dentro de su “</a:t>
            </a:r>
            <a:r>
              <a:rPr b="0" i="1" lang="es" sz="1600" u="none" cap="none" strike="noStrike">
                <a:solidFill>
                  <a:srgbClr val="000000"/>
                </a:solidFill>
                <a:latin typeface="Helvetica Neue Light"/>
                <a:ea typeface="Helvetica Neue Light"/>
                <a:cs typeface="Helvetica Neue Light"/>
                <a:sym typeface="Helvetica Neue Light"/>
              </a:rPr>
              <a:t>padre</a:t>
            </a:r>
            <a:r>
              <a:rPr b="0" i="0" lang="es" sz="1600" u="none" cap="none" strike="noStrike">
                <a:solidFill>
                  <a:srgbClr val="000000"/>
                </a:solidFill>
                <a:latin typeface="Helvetica Neue Light"/>
                <a:ea typeface="Helvetica Neue Light"/>
                <a:cs typeface="Helvetica Neue Light"/>
                <a:sym typeface="Helvetica Neue Light"/>
              </a:rPr>
              <a:t>” (es requisito que tenga </a:t>
            </a:r>
            <a:r>
              <a:rPr b="0" i="0" lang="es" sz="1600" u="none" cap="none" strike="noStrike">
                <a:solidFill>
                  <a:srgbClr val="000000"/>
                </a:solidFill>
                <a:highlight>
                  <a:srgbClr val="EF89D2"/>
                </a:highlight>
                <a:latin typeface="Helvetica Neue Light"/>
                <a:ea typeface="Helvetica Neue Light"/>
                <a:cs typeface="Helvetica Neue Light"/>
                <a:sym typeface="Helvetica Neue Light"/>
              </a:rPr>
              <a:t>ancho</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pic>
        <p:nvPicPr>
          <p:cNvPr id="575" name="Google Shape;575;p69"/>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576" name="Google Shape;576;p69"/>
          <p:cNvSpPr txBox="1"/>
          <p:nvPr/>
        </p:nvSpPr>
        <p:spPr>
          <a:xfrm>
            <a:off x="643800" y="227050"/>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JUSTIFY-CONTENT: STRETCH</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577" name="Google Shape;577;p69"/>
          <p:cNvSpPr txBox="1"/>
          <p:nvPr/>
        </p:nvSpPr>
        <p:spPr>
          <a:xfrm>
            <a:off x="2481350" y="1612575"/>
            <a:ext cx="3735900" cy="1070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justify-content</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stretch</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578" name="Google Shape;578;p69"/>
          <p:cNvPicPr preferRelativeResize="0"/>
          <p:nvPr/>
        </p:nvPicPr>
        <p:blipFill rotWithShape="1">
          <a:blip r:embed="rId4">
            <a:alphaModFix/>
          </a:blip>
          <a:srcRect b="0" l="0" r="0" t="0"/>
          <a:stretch/>
        </p:blipFill>
        <p:spPr>
          <a:xfrm>
            <a:off x="2439400" y="2786477"/>
            <a:ext cx="3735899" cy="2104735"/>
          </a:xfrm>
          <a:prstGeom prst="rect">
            <a:avLst/>
          </a:prstGeom>
          <a:noFill/>
          <a:ln>
            <a:noFill/>
          </a:ln>
        </p:spPr>
      </p:pic>
      <p:sp>
        <p:nvSpPr>
          <p:cNvPr id="579" name="Google Shape;579;p69"/>
          <p:cNvSpPr txBox="1"/>
          <p:nvPr/>
        </p:nvSpPr>
        <p:spPr>
          <a:xfrm>
            <a:off x="866550" y="943575"/>
            <a:ext cx="7236600" cy="66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Alineando </a:t>
            </a:r>
            <a:r>
              <a:rPr b="0" i="0" lang="es" sz="1600" u="none" cap="none" strike="noStrike">
                <a:solidFill>
                  <a:srgbClr val="000000"/>
                </a:solidFill>
                <a:highlight>
                  <a:srgbClr val="EF89D2"/>
                </a:highlight>
                <a:latin typeface="Helvetica Neue Light"/>
                <a:ea typeface="Helvetica Neue Light"/>
                <a:cs typeface="Helvetica Neue Light"/>
                <a:sym typeface="Helvetica Neue Light"/>
              </a:rPr>
              <a:t>todo </a:t>
            </a:r>
            <a:r>
              <a:rPr b="0" i="0" lang="es" sz="1600" u="none" cap="none" strike="noStrike">
                <a:solidFill>
                  <a:srgbClr val="000000"/>
                </a:solidFill>
                <a:latin typeface="Helvetica Neue Light"/>
                <a:ea typeface="Helvetica Neue Light"/>
                <a:cs typeface="Helvetica Neue Light"/>
                <a:sym typeface="Helvetica Neue Light"/>
              </a:rPr>
              <a:t>el conjunto de celdas, de forma </a:t>
            </a:r>
            <a:r>
              <a:rPr b="0" i="0" lang="es" sz="1600" u="none" cap="none" strike="noStrike">
                <a:solidFill>
                  <a:srgbClr val="000000"/>
                </a:solidFill>
                <a:highlight>
                  <a:srgbClr val="EF89D2"/>
                </a:highlight>
                <a:latin typeface="Helvetica Neue Light"/>
                <a:ea typeface="Helvetica Neue Light"/>
                <a:cs typeface="Helvetica Neue Light"/>
                <a:sym typeface="Helvetica Neue Light"/>
              </a:rPr>
              <a:t>horizontal</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Dentro de su “</a:t>
            </a:r>
            <a:r>
              <a:rPr b="0" i="1" lang="es" sz="1600" u="none" cap="none" strike="noStrike">
                <a:solidFill>
                  <a:srgbClr val="000000"/>
                </a:solidFill>
                <a:latin typeface="Helvetica Neue Light"/>
                <a:ea typeface="Helvetica Neue Light"/>
                <a:cs typeface="Helvetica Neue Light"/>
                <a:sym typeface="Helvetica Neue Light"/>
              </a:rPr>
              <a:t>padre</a:t>
            </a:r>
            <a:r>
              <a:rPr b="0" i="0" lang="es" sz="1600" u="none" cap="none" strike="noStrike">
                <a:solidFill>
                  <a:srgbClr val="000000"/>
                </a:solidFill>
                <a:latin typeface="Helvetica Neue Light"/>
                <a:ea typeface="Helvetica Neue Light"/>
                <a:cs typeface="Helvetica Neue Light"/>
                <a:sym typeface="Helvetica Neue Light"/>
              </a:rPr>
              <a:t>” (es requisito que tenga </a:t>
            </a:r>
            <a:r>
              <a:rPr b="0" i="0" lang="es" sz="1600" u="none" cap="none" strike="noStrike">
                <a:solidFill>
                  <a:srgbClr val="000000"/>
                </a:solidFill>
                <a:highlight>
                  <a:srgbClr val="EF89D2"/>
                </a:highlight>
                <a:latin typeface="Helvetica Neue Light"/>
                <a:ea typeface="Helvetica Neue Light"/>
                <a:cs typeface="Helvetica Neue Light"/>
                <a:sym typeface="Helvetica Neue Light"/>
              </a:rPr>
              <a:t>ancho</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pic>
        <p:nvPicPr>
          <p:cNvPr id="584" name="Google Shape;584;p70"/>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585" name="Google Shape;585;p70"/>
          <p:cNvSpPr txBox="1"/>
          <p:nvPr/>
        </p:nvSpPr>
        <p:spPr>
          <a:xfrm>
            <a:off x="643800" y="247700"/>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s" sz="3800" u="none" cap="none" strike="noStrike">
                <a:solidFill>
                  <a:schemeClr val="dk1"/>
                </a:solidFill>
                <a:latin typeface="Anton"/>
                <a:ea typeface="Anton"/>
                <a:cs typeface="Anton"/>
                <a:sym typeface="Anton"/>
              </a:rPr>
              <a:t>JUSTIFY-CONTENT: SPACE-AROUND</a:t>
            </a:r>
            <a:endParaRPr b="0" i="1" sz="3800" u="none" cap="none" strike="noStrike">
              <a:solidFill>
                <a:schemeClr val="dk1"/>
              </a:solidFill>
              <a:latin typeface="Anton"/>
              <a:ea typeface="Anton"/>
              <a:cs typeface="Anton"/>
              <a:sym typeface="Anton"/>
            </a:endParaRPr>
          </a:p>
        </p:txBody>
      </p:sp>
      <p:sp>
        <p:nvSpPr>
          <p:cNvPr id="586" name="Google Shape;586;p70"/>
          <p:cNvSpPr txBox="1"/>
          <p:nvPr/>
        </p:nvSpPr>
        <p:spPr>
          <a:xfrm>
            <a:off x="2205800" y="1623375"/>
            <a:ext cx="4278300" cy="1070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justify-content</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space-around</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587" name="Google Shape;587;p70"/>
          <p:cNvPicPr preferRelativeResize="0"/>
          <p:nvPr/>
        </p:nvPicPr>
        <p:blipFill rotWithShape="1">
          <a:blip r:embed="rId4">
            <a:alphaModFix/>
          </a:blip>
          <a:srcRect b="0" l="0" r="0" t="0"/>
          <a:stretch/>
        </p:blipFill>
        <p:spPr>
          <a:xfrm>
            <a:off x="2205750" y="2745675"/>
            <a:ext cx="4278410" cy="2164875"/>
          </a:xfrm>
          <a:prstGeom prst="rect">
            <a:avLst/>
          </a:prstGeom>
          <a:noFill/>
          <a:ln>
            <a:noFill/>
          </a:ln>
        </p:spPr>
      </p:pic>
      <p:sp>
        <p:nvSpPr>
          <p:cNvPr id="588" name="Google Shape;588;p70"/>
          <p:cNvSpPr txBox="1"/>
          <p:nvPr/>
        </p:nvSpPr>
        <p:spPr>
          <a:xfrm>
            <a:off x="833200" y="943575"/>
            <a:ext cx="7275600" cy="628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Alineando </a:t>
            </a:r>
            <a:r>
              <a:rPr b="0" i="0" lang="es" sz="1600" u="none" cap="none" strike="noStrike">
                <a:solidFill>
                  <a:srgbClr val="000000"/>
                </a:solidFill>
                <a:highlight>
                  <a:srgbClr val="EF89D2"/>
                </a:highlight>
                <a:latin typeface="Helvetica Neue Light"/>
                <a:ea typeface="Helvetica Neue Light"/>
                <a:cs typeface="Helvetica Neue Light"/>
                <a:sym typeface="Helvetica Neue Light"/>
              </a:rPr>
              <a:t>todo </a:t>
            </a:r>
            <a:r>
              <a:rPr b="0" i="0" lang="es" sz="1600" u="none" cap="none" strike="noStrike">
                <a:solidFill>
                  <a:srgbClr val="000000"/>
                </a:solidFill>
                <a:latin typeface="Helvetica Neue Light"/>
                <a:ea typeface="Helvetica Neue Light"/>
                <a:cs typeface="Helvetica Neue Light"/>
                <a:sym typeface="Helvetica Neue Light"/>
              </a:rPr>
              <a:t>el conjunto de celdas, de forma </a:t>
            </a:r>
            <a:r>
              <a:rPr b="0" i="0" lang="es" sz="1600" u="none" cap="none" strike="noStrike">
                <a:solidFill>
                  <a:srgbClr val="000000"/>
                </a:solidFill>
                <a:highlight>
                  <a:srgbClr val="EF89D2"/>
                </a:highlight>
                <a:latin typeface="Helvetica Neue Light"/>
                <a:ea typeface="Helvetica Neue Light"/>
                <a:cs typeface="Helvetica Neue Light"/>
                <a:sym typeface="Helvetica Neue Light"/>
              </a:rPr>
              <a:t>horizontal</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Dentro de su “</a:t>
            </a:r>
            <a:r>
              <a:rPr b="0" i="1" lang="es" sz="1600" u="none" cap="none" strike="noStrike">
                <a:solidFill>
                  <a:srgbClr val="000000"/>
                </a:solidFill>
                <a:latin typeface="Helvetica Neue Light"/>
                <a:ea typeface="Helvetica Neue Light"/>
                <a:cs typeface="Helvetica Neue Light"/>
                <a:sym typeface="Helvetica Neue Light"/>
              </a:rPr>
              <a:t>padre</a:t>
            </a:r>
            <a:r>
              <a:rPr b="0" i="0" lang="es" sz="1600" u="none" cap="none" strike="noStrike">
                <a:solidFill>
                  <a:srgbClr val="000000"/>
                </a:solidFill>
                <a:latin typeface="Helvetica Neue Light"/>
                <a:ea typeface="Helvetica Neue Light"/>
                <a:cs typeface="Helvetica Neue Light"/>
                <a:sym typeface="Helvetica Neue Light"/>
              </a:rPr>
              <a:t>” (es requisito que tenga </a:t>
            </a:r>
            <a:r>
              <a:rPr b="0" i="0" lang="es" sz="1600" u="none" cap="none" strike="noStrike">
                <a:solidFill>
                  <a:srgbClr val="000000"/>
                </a:solidFill>
                <a:highlight>
                  <a:srgbClr val="EF89D2"/>
                </a:highlight>
                <a:latin typeface="Helvetica Neue Light"/>
                <a:ea typeface="Helvetica Neue Light"/>
                <a:cs typeface="Helvetica Neue Light"/>
                <a:sym typeface="Helvetica Neue Light"/>
              </a:rPr>
              <a:t>ancho</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pic>
        <p:nvPicPr>
          <p:cNvPr id="593" name="Google Shape;593;p71"/>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594" name="Google Shape;594;p71"/>
          <p:cNvSpPr txBox="1"/>
          <p:nvPr/>
        </p:nvSpPr>
        <p:spPr>
          <a:xfrm>
            <a:off x="643800" y="162125"/>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JUSTIFY-CONTENT: SPACE-BETWEEN</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595" name="Google Shape;595;p71"/>
          <p:cNvSpPr txBox="1"/>
          <p:nvPr/>
        </p:nvSpPr>
        <p:spPr>
          <a:xfrm>
            <a:off x="2176175" y="1629350"/>
            <a:ext cx="4068900" cy="1070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justify-content</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space-between</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596" name="Google Shape;596;p71"/>
          <p:cNvPicPr preferRelativeResize="0"/>
          <p:nvPr/>
        </p:nvPicPr>
        <p:blipFill rotWithShape="1">
          <a:blip r:embed="rId4">
            <a:alphaModFix/>
          </a:blip>
          <a:srcRect b="0" l="0" r="0" t="0"/>
          <a:stretch/>
        </p:blipFill>
        <p:spPr>
          <a:xfrm>
            <a:off x="2062925" y="2745225"/>
            <a:ext cx="4295388" cy="2164875"/>
          </a:xfrm>
          <a:prstGeom prst="rect">
            <a:avLst/>
          </a:prstGeom>
          <a:noFill/>
          <a:ln>
            <a:noFill/>
          </a:ln>
        </p:spPr>
      </p:pic>
      <p:sp>
        <p:nvSpPr>
          <p:cNvPr id="597" name="Google Shape;597;p71"/>
          <p:cNvSpPr txBox="1"/>
          <p:nvPr/>
        </p:nvSpPr>
        <p:spPr>
          <a:xfrm>
            <a:off x="1215000" y="943575"/>
            <a:ext cx="6081300" cy="84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Alineando </a:t>
            </a:r>
            <a:r>
              <a:rPr b="0" i="0" lang="es" sz="1600" u="none" cap="none" strike="noStrike">
                <a:solidFill>
                  <a:srgbClr val="000000"/>
                </a:solidFill>
                <a:highlight>
                  <a:srgbClr val="EF89D2"/>
                </a:highlight>
                <a:latin typeface="Helvetica Neue Light"/>
                <a:ea typeface="Helvetica Neue Light"/>
                <a:cs typeface="Helvetica Neue Light"/>
                <a:sym typeface="Helvetica Neue Light"/>
              </a:rPr>
              <a:t>todo </a:t>
            </a:r>
            <a:r>
              <a:rPr b="0" i="0" lang="es" sz="1600" u="none" cap="none" strike="noStrike">
                <a:solidFill>
                  <a:srgbClr val="000000"/>
                </a:solidFill>
                <a:latin typeface="Helvetica Neue Light"/>
                <a:ea typeface="Helvetica Neue Light"/>
                <a:cs typeface="Helvetica Neue Light"/>
                <a:sym typeface="Helvetica Neue Light"/>
              </a:rPr>
              <a:t>el conjunto de celdas, de forma </a:t>
            </a:r>
            <a:r>
              <a:rPr b="0" i="0" lang="es" sz="1600" u="none" cap="none" strike="noStrike">
                <a:solidFill>
                  <a:srgbClr val="000000"/>
                </a:solidFill>
                <a:highlight>
                  <a:srgbClr val="EF89D2"/>
                </a:highlight>
                <a:latin typeface="Helvetica Neue Light"/>
                <a:ea typeface="Helvetica Neue Light"/>
                <a:cs typeface="Helvetica Neue Light"/>
                <a:sym typeface="Helvetica Neue Light"/>
              </a:rPr>
              <a:t>horizontal</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Dentro de su “</a:t>
            </a:r>
            <a:r>
              <a:rPr b="0" i="1" lang="es" sz="1600" u="none" cap="none" strike="noStrike">
                <a:solidFill>
                  <a:srgbClr val="000000"/>
                </a:solidFill>
                <a:latin typeface="Helvetica Neue Light"/>
                <a:ea typeface="Helvetica Neue Light"/>
                <a:cs typeface="Helvetica Neue Light"/>
                <a:sym typeface="Helvetica Neue Light"/>
              </a:rPr>
              <a:t>padre</a:t>
            </a:r>
            <a:r>
              <a:rPr b="0" i="0" lang="es" sz="1600" u="none" cap="none" strike="noStrike">
                <a:solidFill>
                  <a:srgbClr val="000000"/>
                </a:solidFill>
                <a:latin typeface="Helvetica Neue Light"/>
                <a:ea typeface="Helvetica Neue Light"/>
                <a:cs typeface="Helvetica Neue Light"/>
                <a:sym typeface="Helvetica Neue Light"/>
              </a:rPr>
              <a:t>” (es requisito que tenga </a:t>
            </a:r>
            <a:r>
              <a:rPr b="0" i="0" lang="es" sz="1600" u="none" cap="none" strike="noStrike">
                <a:solidFill>
                  <a:srgbClr val="000000"/>
                </a:solidFill>
                <a:highlight>
                  <a:srgbClr val="EF89D2"/>
                </a:highlight>
                <a:latin typeface="Helvetica Neue Light"/>
                <a:ea typeface="Helvetica Neue Light"/>
                <a:cs typeface="Helvetica Neue Light"/>
                <a:sym typeface="Helvetica Neue Light"/>
              </a:rPr>
              <a:t>ancho</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nvSpPr>
        <p:spPr>
          <a:xfrm>
            <a:off x="483500" y="1390175"/>
            <a:ext cx="3924900" cy="36000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Clr>
                <a:schemeClr val="dk1"/>
              </a:buClr>
              <a:buSzPts val="1300"/>
              <a:buFont typeface="Helvetica Neue Light"/>
              <a:buChar char="●"/>
            </a:pPr>
            <a:r>
              <a:rPr b="1" i="0" lang="es" sz="1300" u="none" cap="none" strike="noStrike">
                <a:solidFill>
                  <a:schemeClr val="dk1"/>
                </a:solidFill>
                <a:highlight>
                  <a:srgbClr val="A6FFCA"/>
                </a:highlight>
                <a:latin typeface="Helvetica Neue"/>
                <a:ea typeface="Helvetica Neue"/>
                <a:cs typeface="Helvetica Neue"/>
                <a:sym typeface="Helvetica Neue"/>
              </a:rPr>
              <a:t>Flex-flow: </a:t>
            </a:r>
            <a:r>
              <a:rPr b="0" i="0" lang="es" sz="1300" u="none" cap="none" strike="noStrike">
                <a:solidFill>
                  <a:schemeClr val="dk1"/>
                </a:solidFill>
                <a:latin typeface="Helvetica Neue Light"/>
                <a:ea typeface="Helvetica Neue Light"/>
                <a:cs typeface="Helvetica Neue Light"/>
                <a:sym typeface="Helvetica Neue Light"/>
              </a:rPr>
              <a:t>Es la forma abreviada (shorthand) o rápida para las propiedades: flex-direction y flex-wrap. Se pone primero la propiedad de flex-direction, y luego la de flex-wrap.</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i="0" lang="es" sz="1300" u="none" cap="none" strike="noStrike">
                <a:solidFill>
                  <a:schemeClr val="dk1"/>
                </a:solidFill>
                <a:highlight>
                  <a:srgbClr val="A6FFCA"/>
                </a:highlight>
                <a:latin typeface="Helvetica Neue"/>
                <a:ea typeface="Helvetica Neue"/>
                <a:cs typeface="Helvetica Neue"/>
                <a:sym typeface="Helvetica Neue"/>
              </a:rPr>
              <a:t>Justify-content: </a:t>
            </a:r>
            <a:r>
              <a:rPr b="0" i="0" lang="es" sz="1300" u="none" cap="none" strike="noStrike">
                <a:solidFill>
                  <a:schemeClr val="dk1"/>
                </a:solidFill>
                <a:latin typeface="Helvetica Neue Light"/>
                <a:ea typeface="Helvetica Neue Light"/>
                <a:cs typeface="Helvetica Neue Light"/>
                <a:sym typeface="Helvetica Neue Light"/>
              </a:rPr>
              <a:t>nos va a permitir alinear los elementos. Esto puede ser de forma vertical u horizontal, según lo especifiquemos con flex-direction. Nos va a ayudar a distribuir los flex items (hijos) en el contenedor (padre), cuando los ítems no utilicen todo el espacio disponible en su eje principal actual.</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i="0" lang="es" sz="1300" u="none" cap="none" strike="noStrike">
                <a:solidFill>
                  <a:schemeClr val="dk1"/>
                </a:solidFill>
                <a:highlight>
                  <a:srgbClr val="A6FFCA"/>
                </a:highlight>
                <a:latin typeface="Helvetica Neue"/>
                <a:ea typeface="Helvetica Neue"/>
                <a:cs typeface="Helvetica Neue"/>
                <a:sym typeface="Helvetica Neue"/>
              </a:rPr>
              <a:t>Flex-start (justify-content):</a:t>
            </a:r>
            <a:r>
              <a:rPr b="0" i="0" lang="es" sz="1300" u="none" cap="none" strike="noStrike">
                <a:solidFill>
                  <a:schemeClr val="dk1"/>
                </a:solidFill>
                <a:highlight>
                  <a:srgbClr val="A6FFCA"/>
                </a:highlight>
                <a:latin typeface="Helvetica Neue Light"/>
                <a:ea typeface="Helvetica Neue Light"/>
                <a:cs typeface="Helvetica Neue Light"/>
                <a:sym typeface="Helvetica Neue Light"/>
              </a:rPr>
              <a:t> </a:t>
            </a:r>
            <a:r>
              <a:rPr b="0" i="0" lang="es" sz="1300" u="none" cap="none" strike="noStrike">
                <a:solidFill>
                  <a:schemeClr val="dk1"/>
                </a:solidFill>
                <a:latin typeface="Helvetica Neue Light"/>
                <a:ea typeface="Helvetica Neue Light"/>
                <a:cs typeface="Helvetica Neue Light"/>
                <a:sym typeface="Helvetica Neue Light"/>
              </a:rPr>
              <a:t>consiste en alinear los flex items (hijos) al lado izquierdo.</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i="0" lang="es" sz="1300" u="none" cap="none" strike="noStrike">
                <a:solidFill>
                  <a:schemeClr val="dk1"/>
                </a:solidFill>
                <a:highlight>
                  <a:srgbClr val="A6FFCA"/>
                </a:highlight>
                <a:latin typeface="Helvetica Neue"/>
                <a:ea typeface="Helvetica Neue"/>
                <a:cs typeface="Helvetica Neue"/>
                <a:sym typeface="Helvetica Neue"/>
              </a:rPr>
              <a:t>Flex-end (justify-content):</a:t>
            </a:r>
            <a:r>
              <a:rPr b="0" i="0" lang="es" sz="1300" u="none" cap="none" strike="noStrike">
                <a:solidFill>
                  <a:schemeClr val="dk1"/>
                </a:solidFill>
                <a:highlight>
                  <a:srgbClr val="A6FFCA"/>
                </a:highlight>
                <a:latin typeface="Helvetica Neue Light"/>
                <a:ea typeface="Helvetica Neue Light"/>
                <a:cs typeface="Helvetica Neue Light"/>
                <a:sym typeface="Helvetica Neue Light"/>
              </a:rPr>
              <a:t> </a:t>
            </a:r>
            <a:r>
              <a:rPr b="0" i="0" lang="es" sz="1300" u="none" cap="none" strike="noStrike">
                <a:solidFill>
                  <a:schemeClr val="dk1"/>
                </a:solidFill>
                <a:latin typeface="Helvetica Neue Light"/>
                <a:ea typeface="Helvetica Neue Light"/>
                <a:cs typeface="Helvetica Neue Light"/>
                <a:sym typeface="Helvetica Neue Light"/>
              </a:rPr>
              <a:t>consiste en alinear los flex items (hijos) al lado derecho.</a:t>
            </a:r>
            <a:endParaRPr b="0" i="0" sz="1300" u="none" cap="none" strike="noStrike">
              <a:solidFill>
                <a:schemeClr val="dk1"/>
              </a:solidFill>
              <a:latin typeface="Helvetica Neue Light"/>
              <a:ea typeface="Helvetica Neue Light"/>
              <a:cs typeface="Helvetica Neue Light"/>
              <a:sym typeface="Helvetica Neue Light"/>
            </a:endParaRPr>
          </a:p>
        </p:txBody>
      </p:sp>
      <p:sp>
        <p:nvSpPr>
          <p:cNvPr id="92" name="Google Shape;92;p18"/>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1" lang="es" sz="4500" u="none" cap="none" strike="noStrike">
                <a:solidFill>
                  <a:srgbClr val="000000"/>
                </a:solidFill>
                <a:latin typeface="Anton"/>
                <a:ea typeface="Anton"/>
                <a:cs typeface="Anton"/>
                <a:sym typeface="Anton"/>
              </a:rPr>
              <a:t>GLOSARIO:</a:t>
            </a:r>
            <a:endParaRPr b="0" i="1" sz="45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b="0" i="1" lang="es" sz="2000" u="none" cap="none" strike="noStrike">
                <a:solidFill>
                  <a:srgbClr val="000000"/>
                </a:solidFill>
                <a:latin typeface="Anton"/>
                <a:ea typeface="Anton"/>
                <a:cs typeface="Anton"/>
                <a:sym typeface="Anton"/>
              </a:rPr>
              <a:t>Clase 5</a:t>
            </a:r>
            <a:endParaRPr b="0" i="1" sz="2000" u="none" cap="none" strike="noStrike">
              <a:solidFill>
                <a:srgbClr val="000000"/>
              </a:solidFill>
              <a:latin typeface="Anton"/>
              <a:ea typeface="Anton"/>
              <a:cs typeface="Anton"/>
              <a:sym typeface="Anton"/>
            </a:endParaRPr>
          </a:p>
        </p:txBody>
      </p:sp>
      <p:pic>
        <p:nvPicPr>
          <p:cNvPr id="93" name="Google Shape;93;p18"/>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94" name="Google Shape;94;p18"/>
          <p:cNvSpPr txBox="1"/>
          <p:nvPr/>
        </p:nvSpPr>
        <p:spPr>
          <a:xfrm>
            <a:off x="4750700" y="1390175"/>
            <a:ext cx="3924900" cy="36000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Clr>
                <a:schemeClr val="dk1"/>
              </a:buClr>
              <a:buSzPts val="1300"/>
              <a:buFont typeface="Helvetica Neue Light"/>
              <a:buChar char="●"/>
            </a:pPr>
            <a:r>
              <a:rPr b="1" i="0" lang="es" sz="1300" u="none" cap="none" strike="noStrike">
                <a:solidFill>
                  <a:schemeClr val="dk1"/>
                </a:solidFill>
                <a:highlight>
                  <a:srgbClr val="A6FFCA"/>
                </a:highlight>
                <a:latin typeface="Helvetica Neue"/>
                <a:ea typeface="Helvetica Neue"/>
                <a:cs typeface="Helvetica Neue"/>
                <a:sym typeface="Helvetica Neue"/>
              </a:rPr>
              <a:t>Center (justify-content):</a:t>
            </a:r>
            <a:r>
              <a:rPr b="0" i="0" lang="es" sz="1300" u="none" cap="none" strike="noStrike">
                <a:solidFill>
                  <a:schemeClr val="dk1"/>
                </a:solidFill>
                <a:highlight>
                  <a:srgbClr val="A6FFCA"/>
                </a:highlight>
                <a:latin typeface="Helvetica Neue Light"/>
                <a:ea typeface="Helvetica Neue Light"/>
                <a:cs typeface="Helvetica Neue Light"/>
                <a:sym typeface="Helvetica Neue Light"/>
              </a:rPr>
              <a:t> </a:t>
            </a:r>
            <a:r>
              <a:rPr b="0" i="0" lang="es" sz="1300" u="none" cap="none" strike="noStrike">
                <a:solidFill>
                  <a:schemeClr val="dk1"/>
                </a:solidFill>
                <a:latin typeface="Helvetica Neue Light"/>
                <a:ea typeface="Helvetica Neue Light"/>
                <a:cs typeface="Helvetica Neue Light"/>
                <a:sym typeface="Helvetica Neue Light"/>
              </a:rPr>
              <a:t>consiste en alinear los flex items (hijos) al centro.</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i="0" lang="es" sz="1300" u="none" cap="none" strike="noStrike">
                <a:solidFill>
                  <a:schemeClr val="dk1"/>
                </a:solidFill>
                <a:latin typeface="Helvetica Neue"/>
                <a:ea typeface="Helvetica Neue"/>
                <a:cs typeface="Helvetica Neue"/>
                <a:sym typeface="Helvetica Neue"/>
              </a:rPr>
              <a:t>S</a:t>
            </a:r>
            <a:r>
              <a:rPr b="1" i="0" lang="es" sz="1300" u="none" cap="none" strike="noStrike">
                <a:solidFill>
                  <a:schemeClr val="dk1"/>
                </a:solidFill>
                <a:highlight>
                  <a:srgbClr val="A6FFCA"/>
                </a:highlight>
                <a:latin typeface="Helvetica Neue"/>
                <a:ea typeface="Helvetica Neue"/>
                <a:cs typeface="Helvetica Neue"/>
                <a:sym typeface="Helvetica Neue"/>
              </a:rPr>
              <a:t>pace-between (justify-content):</a:t>
            </a:r>
            <a:r>
              <a:rPr b="1" i="0" lang="es" sz="1300" u="none" cap="none" strike="noStrike">
                <a:solidFill>
                  <a:schemeClr val="dk1"/>
                </a:solidFill>
                <a:latin typeface="Helvetica Neue"/>
                <a:ea typeface="Helvetica Neue"/>
                <a:cs typeface="Helvetica Neue"/>
                <a:sym typeface="Helvetica Neue"/>
              </a:rPr>
              <a:t> </a:t>
            </a:r>
            <a:r>
              <a:rPr b="0" i="0" lang="es" sz="1300" u="none" cap="none" strike="noStrike">
                <a:solidFill>
                  <a:schemeClr val="dk1"/>
                </a:solidFill>
                <a:latin typeface="Helvetica Neue Light"/>
                <a:ea typeface="Helvetica Neue Light"/>
                <a:cs typeface="Helvetica Neue Light"/>
                <a:sym typeface="Helvetica Neue Light"/>
              </a:rPr>
              <a:t>es hacer que los flex items (hijos) tomen la misma distancia o espaciado entre ellos dentro del contenedor flexible, quedando el primer y último elemento pegados con los bordes del contenedor en el eje principal.</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i="0" lang="es" sz="1300" u="none" cap="none" strike="noStrike">
                <a:solidFill>
                  <a:schemeClr val="dk1"/>
                </a:solidFill>
                <a:highlight>
                  <a:srgbClr val="A6FFCA"/>
                </a:highlight>
                <a:latin typeface="Helvetica Neue"/>
                <a:ea typeface="Helvetica Neue"/>
                <a:cs typeface="Helvetica Neue"/>
                <a:sym typeface="Helvetica Neue"/>
              </a:rPr>
              <a:t>Space-around (justify-content):</a:t>
            </a:r>
            <a:r>
              <a:rPr b="0" i="0" lang="es" sz="1300" u="none" cap="none" strike="noStrike">
                <a:solidFill>
                  <a:schemeClr val="dk1"/>
                </a:solidFill>
                <a:highlight>
                  <a:srgbClr val="A6FFCA"/>
                </a:highlight>
                <a:latin typeface="Helvetica Neue Light"/>
                <a:ea typeface="Helvetica Neue Light"/>
                <a:cs typeface="Helvetica Neue Light"/>
                <a:sym typeface="Helvetica Neue Light"/>
              </a:rPr>
              <a:t> </a:t>
            </a:r>
            <a:r>
              <a:rPr b="0" i="0" lang="es" sz="1300" u="none" cap="none" strike="noStrike">
                <a:solidFill>
                  <a:schemeClr val="dk1"/>
                </a:solidFill>
                <a:latin typeface="Helvetica Neue Light"/>
                <a:ea typeface="Helvetica Neue Light"/>
                <a:cs typeface="Helvetica Neue Light"/>
                <a:sym typeface="Helvetica Neue Light"/>
              </a:rPr>
              <a:t>muestra los flex items (hijos) con el mismo espacio de separación entre sí. El espaciado entre los bordes lo toman del contenedor padre.</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i="0" lang="es" sz="1300" u="none" cap="none" strike="noStrike">
                <a:solidFill>
                  <a:schemeClr val="dk1"/>
                </a:solidFill>
                <a:highlight>
                  <a:srgbClr val="A6FFCA"/>
                </a:highlight>
                <a:latin typeface="Helvetica Neue"/>
                <a:ea typeface="Helvetica Neue"/>
                <a:cs typeface="Helvetica Neue"/>
                <a:sym typeface="Helvetica Neue"/>
              </a:rPr>
              <a:t>Space-evenly:</a:t>
            </a:r>
            <a:r>
              <a:rPr b="0" i="0" lang="es" sz="1300" u="none" cap="none" strike="noStrike">
                <a:solidFill>
                  <a:schemeClr val="dk1"/>
                </a:solidFill>
                <a:latin typeface="Helvetica Neue Light"/>
                <a:ea typeface="Helvetica Neue Light"/>
                <a:cs typeface="Helvetica Neue Light"/>
                <a:sym typeface="Helvetica Neue Light"/>
              </a:rPr>
              <a:t> hace que el espacio entre los flex items (hijos) sea igual. No es lo mismo que space-around. </a:t>
            </a:r>
            <a:endParaRPr b="0" i="0" sz="13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0"/>
              </a:spcAft>
              <a:buClr>
                <a:srgbClr val="000000"/>
              </a:buClr>
              <a:buSzPts val="1300"/>
              <a:buFont typeface="Arial"/>
              <a:buNone/>
            </a:pPr>
            <a:r>
              <a:t/>
            </a:r>
            <a:endParaRPr b="0" i="0" sz="13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pic>
        <p:nvPicPr>
          <p:cNvPr id="602" name="Google Shape;602;p72"/>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603" name="Google Shape;603;p72"/>
          <p:cNvSpPr txBox="1"/>
          <p:nvPr/>
        </p:nvSpPr>
        <p:spPr>
          <a:xfrm>
            <a:off x="643800" y="235250"/>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JUSTIFY-CONTENT: SPACE-EVENLY</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604" name="Google Shape;604;p72"/>
          <p:cNvSpPr txBox="1"/>
          <p:nvPr/>
        </p:nvSpPr>
        <p:spPr>
          <a:xfrm>
            <a:off x="2643150" y="1616000"/>
            <a:ext cx="3857700" cy="1070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justify-content</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space-evenly</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605" name="Google Shape;605;p72"/>
          <p:cNvPicPr preferRelativeResize="0"/>
          <p:nvPr/>
        </p:nvPicPr>
        <p:blipFill rotWithShape="1">
          <a:blip r:embed="rId4">
            <a:alphaModFix/>
          </a:blip>
          <a:srcRect b="0" l="0" r="0" t="0"/>
          <a:stretch/>
        </p:blipFill>
        <p:spPr>
          <a:xfrm>
            <a:off x="2415717" y="2768325"/>
            <a:ext cx="4312569" cy="2164875"/>
          </a:xfrm>
          <a:prstGeom prst="rect">
            <a:avLst/>
          </a:prstGeom>
          <a:noFill/>
          <a:ln>
            <a:noFill/>
          </a:ln>
        </p:spPr>
      </p:pic>
      <p:sp>
        <p:nvSpPr>
          <p:cNvPr id="606" name="Google Shape;606;p72"/>
          <p:cNvSpPr txBox="1"/>
          <p:nvPr/>
        </p:nvSpPr>
        <p:spPr>
          <a:xfrm>
            <a:off x="1572750" y="910925"/>
            <a:ext cx="61833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Alineando </a:t>
            </a:r>
            <a:r>
              <a:rPr b="0" i="0" lang="es" sz="1600" u="none" cap="none" strike="noStrike">
                <a:solidFill>
                  <a:srgbClr val="000000"/>
                </a:solidFill>
                <a:highlight>
                  <a:srgbClr val="EF89D2"/>
                </a:highlight>
                <a:latin typeface="Helvetica Neue Light"/>
                <a:ea typeface="Helvetica Neue Light"/>
                <a:cs typeface="Helvetica Neue Light"/>
                <a:sym typeface="Helvetica Neue Light"/>
              </a:rPr>
              <a:t>todo </a:t>
            </a:r>
            <a:r>
              <a:rPr b="0" i="0" lang="es" sz="1600" u="none" cap="none" strike="noStrike">
                <a:solidFill>
                  <a:srgbClr val="000000"/>
                </a:solidFill>
                <a:latin typeface="Helvetica Neue Light"/>
                <a:ea typeface="Helvetica Neue Light"/>
                <a:cs typeface="Helvetica Neue Light"/>
                <a:sym typeface="Helvetica Neue Light"/>
              </a:rPr>
              <a:t>el conjunto de celdas, de forma </a:t>
            </a:r>
            <a:r>
              <a:rPr b="0" i="0" lang="es" sz="1600" u="none" cap="none" strike="noStrike">
                <a:solidFill>
                  <a:srgbClr val="000000"/>
                </a:solidFill>
                <a:highlight>
                  <a:srgbClr val="EF89D2"/>
                </a:highlight>
                <a:latin typeface="Helvetica Neue Light"/>
                <a:ea typeface="Helvetica Neue Light"/>
                <a:cs typeface="Helvetica Neue Light"/>
                <a:sym typeface="Helvetica Neue Light"/>
              </a:rPr>
              <a:t>horizontal</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Helvetica Neue Light"/>
                <a:ea typeface="Helvetica Neue Light"/>
                <a:cs typeface="Helvetica Neue Light"/>
                <a:sym typeface="Helvetica Neue Light"/>
              </a:rPr>
              <a:t>Dentro de su “</a:t>
            </a:r>
            <a:r>
              <a:rPr b="0" i="1" lang="es" sz="1600" u="none" cap="none" strike="noStrike">
                <a:solidFill>
                  <a:srgbClr val="000000"/>
                </a:solidFill>
                <a:latin typeface="Helvetica Neue Light"/>
                <a:ea typeface="Helvetica Neue Light"/>
                <a:cs typeface="Helvetica Neue Light"/>
                <a:sym typeface="Helvetica Neue Light"/>
              </a:rPr>
              <a:t>padre</a:t>
            </a:r>
            <a:r>
              <a:rPr b="0" i="0" lang="es" sz="1600" u="none" cap="none" strike="noStrike">
                <a:solidFill>
                  <a:srgbClr val="000000"/>
                </a:solidFill>
                <a:latin typeface="Helvetica Neue Light"/>
                <a:ea typeface="Helvetica Neue Light"/>
                <a:cs typeface="Helvetica Neue Light"/>
                <a:sym typeface="Helvetica Neue Light"/>
              </a:rPr>
              <a:t>” (es requisito que tenga </a:t>
            </a:r>
            <a:r>
              <a:rPr b="0" i="0" lang="es" sz="1600" u="none" cap="none" strike="noStrike">
                <a:solidFill>
                  <a:srgbClr val="000000"/>
                </a:solidFill>
                <a:highlight>
                  <a:srgbClr val="EF89D2"/>
                </a:highlight>
                <a:latin typeface="Helvetica Neue Light"/>
                <a:ea typeface="Helvetica Neue Light"/>
                <a:cs typeface="Helvetica Neue Light"/>
                <a:sym typeface="Helvetica Neue Light"/>
              </a:rPr>
              <a:t>ancho</a:t>
            </a:r>
            <a:r>
              <a:rPr b="0" i="0" lang="es" sz="1600" u="none" cap="none" strike="noStrike">
                <a:solidFill>
                  <a:srgbClr val="000000"/>
                </a:solidFill>
                <a:latin typeface="Helvetica Neue Light"/>
                <a:ea typeface="Helvetica Neue Light"/>
                <a:cs typeface="Helvetica Neue Light"/>
                <a:sym typeface="Helvetica Neue Light"/>
              </a:rPr>
              <a:t>).</a:t>
            </a:r>
            <a:endParaRPr b="0" i="0" sz="16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pic>
        <p:nvPicPr>
          <p:cNvPr id="611" name="Google Shape;611;p73"/>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612" name="Google Shape;612;p73"/>
          <p:cNvSpPr txBox="1"/>
          <p:nvPr/>
        </p:nvSpPr>
        <p:spPr>
          <a:xfrm>
            <a:off x="643800" y="227050"/>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ALIGN-CONTENT: START</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613" name="Google Shape;613;p73"/>
          <p:cNvSpPr txBox="1"/>
          <p:nvPr/>
        </p:nvSpPr>
        <p:spPr>
          <a:xfrm>
            <a:off x="873000" y="3188175"/>
            <a:ext cx="3584100" cy="12219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align-content</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start</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614" name="Google Shape;614;p73"/>
          <p:cNvPicPr preferRelativeResize="0"/>
          <p:nvPr/>
        </p:nvPicPr>
        <p:blipFill rotWithShape="1">
          <a:blip r:embed="rId4">
            <a:alphaModFix/>
          </a:blip>
          <a:srcRect b="0" l="0" r="0" t="0"/>
          <a:stretch/>
        </p:blipFill>
        <p:spPr>
          <a:xfrm>
            <a:off x="4715975" y="1297750"/>
            <a:ext cx="3405675" cy="3112325"/>
          </a:xfrm>
          <a:prstGeom prst="rect">
            <a:avLst/>
          </a:prstGeom>
          <a:noFill/>
          <a:ln>
            <a:noFill/>
          </a:ln>
        </p:spPr>
      </p:pic>
      <p:sp>
        <p:nvSpPr>
          <p:cNvPr id="615" name="Google Shape;615;p73"/>
          <p:cNvSpPr txBox="1"/>
          <p:nvPr/>
        </p:nvSpPr>
        <p:spPr>
          <a:xfrm>
            <a:off x="873000" y="1297752"/>
            <a:ext cx="3584100" cy="156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Alineando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todo </a:t>
            </a:r>
            <a:r>
              <a:rPr b="0" i="0" lang="es" sz="1800" u="none" cap="none" strike="noStrike">
                <a:solidFill>
                  <a:srgbClr val="000000"/>
                </a:solidFill>
                <a:latin typeface="Helvetica Neue Light"/>
                <a:ea typeface="Helvetica Neue Light"/>
                <a:cs typeface="Helvetica Neue Light"/>
                <a:sym typeface="Helvetica Neue Light"/>
              </a:rPr>
              <a:t>el conjunto de celdas, de forma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vertical</a:t>
            </a:r>
            <a:r>
              <a:rPr b="0" i="0" lang="es" sz="1800" u="none" cap="none" strike="noStrike">
                <a:solidFill>
                  <a:srgbClr val="000000"/>
                </a:solidFill>
                <a:latin typeface="Helvetica Neue Light"/>
                <a:ea typeface="Helvetica Neue Light"/>
                <a:cs typeface="Helvetica Neue Light"/>
                <a:sym typeface="Helvetica Neue Light"/>
              </a:rPr>
              <a:t>.</a:t>
            </a:r>
            <a:br>
              <a:rPr b="0" i="0" lang="es" sz="1800" u="none" cap="none" strike="noStrike">
                <a:solidFill>
                  <a:srgbClr val="000000"/>
                </a:solidFill>
                <a:latin typeface="Helvetica Neue Light"/>
                <a:ea typeface="Helvetica Neue Light"/>
                <a:cs typeface="Helvetica Neue Light"/>
                <a:sym typeface="Helvetica Neue Light"/>
              </a:rPr>
            </a:b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Dentro de su “</a:t>
            </a:r>
            <a:r>
              <a:rPr b="0" i="1" lang="es" sz="1800" u="none" cap="none" strike="noStrike">
                <a:solidFill>
                  <a:srgbClr val="000000"/>
                </a:solidFill>
                <a:latin typeface="Helvetica Neue Light"/>
                <a:ea typeface="Helvetica Neue Light"/>
                <a:cs typeface="Helvetica Neue Light"/>
                <a:sym typeface="Helvetica Neue Light"/>
              </a:rPr>
              <a:t>padre</a:t>
            </a:r>
            <a:r>
              <a:rPr b="0" i="0" lang="es" sz="1800" u="none" cap="none" strike="noStrike">
                <a:solidFill>
                  <a:srgbClr val="000000"/>
                </a:solidFill>
                <a:latin typeface="Helvetica Neue Light"/>
                <a:ea typeface="Helvetica Neue Light"/>
                <a:cs typeface="Helvetica Neue Light"/>
                <a:sym typeface="Helvetica Neue Light"/>
              </a:rPr>
              <a:t>” (es requisito que tenga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altura</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pic>
        <p:nvPicPr>
          <p:cNvPr id="620" name="Google Shape;620;p74"/>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621" name="Google Shape;621;p74"/>
          <p:cNvSpPr txBox="1"/>
          <p:nvPr/>
        </p:nvSpPr>
        <p:spPr>
          <a:xfrm>
            <a:off x="643800" y="224525"/>
            <a:ext cx="7856400" cy="1032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ALIGN-CONTENT: END</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622" name="Google Shape;622;p74"/>
          <p:cNvSpPr txBox="1"/>
          <p:nvPr/>
        </p:nvSpPr>
        <p:spPr>
          <a:xfrm>
            <a:off x="873000" y="3139675"/>
            <a:ext cx="3584100" cy="12219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align-content</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end</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623" name="Google Shape;623;p74"/>
          <p:cNvPicPr preferRelativeResize="0"/>
          <p:nvPr/>
        </p:nvPicPr>
        <p:blipFill rotWithShape="1">
          <a:blip r:embed="rId4">
            <a:alphaModFix/>
          </a:blip>
          <a:srcRect b="0" l="0" r="0" t="0"/>
          <a:stretch/>
        </p:blipFill>
        <p:spPr>
          <a:xfrm>
            <a:off x="4754725" y="1257176"/>
            <a:ext cx="3405510" cy="3104400"/>
          </a:xfrm>
          <a:prstGeom prst="rect">
            <a:avLst/>
          </a:prstGeom>
          <a:noFill/>
          <a:ln>
            <a:noFill/>
          </a:ln>
        </p:spPr>
      </p:pic>
      <p:sp>
        <p:nvSpPr>
          <p:cNvPr id="624" name="Google Shape;624;p74"/>
          <p:cNvSpPr txBox="1"/>
          <p:nvPr/>
        </p:nvSpPr>
        <p:spPr>
          <a:xfrm>
            <a:off x="873000" y="1346527"/>
            <a:ext cx="3584100" cy="156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Alineando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todo </a:t>
            </a:r>
            <a:r>
              <a:rPr b="0" i="0" lang="es" sz="1800" u="none" cap="none" strike="noStrike">
                <a:solidFill>
                  <a:srgbClr val="000000"/>
                </a:solidFill>
                <a:latin typeface="Helvetica Neue Light"/>
                <a:ea typeface="Helvetica Neue Light"/>
                <a:cs typeface="Helvetica Neue Light"/>
                <a:sym typeface="Helvetica Neue Light"/>
              </a:rPr>
              <a:t>el conjunto de celdas, de forma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vertical</a:t>
            </a:r>
            <a:r>
              <a:rPr b="0" i="0" lang="es" sz="1800" u="none" cap="none" strike="noStrike">
                <a:solidFill>
                  <a:srgbClr val="000000"/>
                </a:solidFill>
                <a:latin typeface="Helvetica Neue Light"/>
                <a:ea typeface="Helvetica Neue Light"/>
                <a:cs typeface="Helvetica Neue Light"/>
                <a:sym typeface="Helvetica Neue Light"/>
              </a:rPr>
              <a:t>.</a:t>
            </a:r>
            <a:br>
              <a:rPr b="0" i="0" lang="es" sz="1800" u="none" cap="none" strike="noStrike">
                <a:solidFill>
                  <a:srgbClr val="000000"/>
                </a:solidFill>
                <a:latin typeface="Helvetica Neue Light"/>
                <a:ea typeface="Helvetica Neue Light"/>
                <a:cs typeface="Helvetica Neue Light"/>
                <a:sym typeface="Helvetica Neue Light"/>
              </a:rPr>
            </a:b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Dentro de su “</a:t>
            </a:r>
            <a:r>
              <a:rPr b="0" i="1" lang="es" sz="1800" u="none" cap="none" strike="noStrike">
                <a:solidFill>
                  <a:srgbClr val="000000"/>
                </a:solidFill>
                <a:latin typeface="Helvetica Neue Light"/>
                <a:ea typeface="Helvetica Neue Light"/>
                <a:cs typeface="Helvetica Neue Light"/>
                <a:sym typeface="Helvetica Neue Light"/>
              </a:rPr>
              <a:t>padre</a:t>
            </a:r>
            <a:r>
              <a:rPr b="0" i="0" lang="es" sz="1800" u="none" cap="none" strike="noStrike">
                <a:solidFill>
                  <a:srgbClr val="000000"/>
                </a:solidFill>
                <a:latin typeface="Helvetica Neue Light"/>
                <a:ea typeface="Helvetica Neue Light"/>
                <a:cs typeface="Helvetica Neue Light"/>
                <a:sym typeface="Helvetica Neue Light"/>
              </a:rPr>
              <a:t>” (es requisito que tenga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altura</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pic>
        <p:nvPicPr>
          <p:cNvPr id="629" name="Google Shape;629;p75"/>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630" name="Google Shape;630;p75"/>
          <p:cNvSpPr txBox="1"/>
          <p:nvPr/>
        </p:nvSpPr>
        <p:spPr>
          <a:xfrm>
            <a:off x="643800" y="227025"/>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ALIGN-CONTENT: CENTER</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631" name="Google Shape;631;p75"/>
          <p:cNvSpPr txBox="1"/>
          <p:nvPr/>
        </p:nvSpPr>
        <p:spPr>
          <a:xfrm>
            <a:off x="873000" y="3310650"/>
            <a:ext cx="3584100" cy="11184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align-content</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center</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632" name="Google Shape;632;p75"/>
          <p:cNvPicPr preferRelativeResize="0"/>
          <p:nvPr/>
        </p:nvPicPr>
        <p:blipFill rotWithShape="1">
          <a:blip r:embed="rId4">
            <a:alphaModFix/>
          </a:blip>
          <a:srcRect b="0" l="0" r="0" t="0"/>
          <a:stretch/>
        </p:blipFill>
        <p:spPr>
          <a:xfrm>
            <a:off x="4673375" y="1297725"/>
            <a:ext cx="3456755" cy="3131324"/>
          </a:xfrm>
          <a:prstGeom prst="rect">
            <a:avLst/>
          </a:prstGeom>
          <a:noFill/>
          <a:ln>
            <a:noFill/>
          </a:ln>
        </p:spPr>
      </p:pic>
      <p:sp>
        <p:nvSpPr>
          <p:cNvPr id="633" name="Google Shape;633;p75"/>
          <p:cNvSpPr txBox="1"/>
          <p:nvPr/>
        </p:nvSpPr>
        <p:spPr>
          <a:xfrm>
            <a:off x="883400" y="1571052"/>
            <a:ext cx="3584100" cy="156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Alineando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todo </a:t>
            </a:r>
            <a:r>
              <a:rPr b="0" i="0" lang="es" sz="1800" u="none" cap="none" strike="noStrike">
                <a:solidFill>
                  <a:srgbClr val="000000"/>
                </a:solidFill>
                <a:latin typeface="Helvetica Neue Light"/>
                <a:ea typeface="Helvetica Neue Light"/>
                <a:cs typeface="Helvetica Neue Light"/>
                <a:sym typeface="Helvetica Neue Light"/>
              </a:rPr>
              <a:t>el conjunto de celdas, de forma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vertical</a:t>
            </a:r>
            <a:r>
              <a:rPr b="0" i="0" lang="es" sz="1800" u="none" cap="none" strike="noStrike">
                <a:solidFill>
                  <a:srgbClr val="000000"/>
                </a:solidFill>
                <a:latin typeface="Helvetica Neue Light"/>
                <a:ea typeface="Helvetica Neue Light"/>
                <a:cs typeface="Helvetica Neue Light"/>
                <a:sym typeface="Helvetica Neue Light"/>
              </a:rPr>
              <a:t>.</a:t>
            </a:r>
            <a:br>
              <a:rPr b="0" i="0" lang="es" sz="1800" u="none" cap="none" strike="noStrike">
                <a:solidFill>
                  <a:srgbClr val="000000"/>
                </a:solidFill>
                <a:latin typeface="Helvetica Neue Light"/>
                <a:ea typeface="Helvetica Neue Light"/>
                <a:cs typeface="Helvetica Neue Light"/>
                <a:sym typeface="Helvetica Neue Light"/>
              </a:rPr>
            </a:b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Dentro de su “</a:t>
            </a:r>
            <a:r>
              <a:rPr b="0" i="1" lang="es" sz="1800" u="none" cap="none" strike="noStrike">
                <a:solidFill>
                  <a:srgbClr val="000000"/>
                </a:solidFill>
                <a:latin typeface="Helvetica Neue Light"/>
                <a:ea typeface="Helvetica Neue Light"/>
                <a:cs typeface="Helvetica Neue Light"/>
                <a:sym typeface="Helvetica Neue Light"/>
              </a:rPr>
              <a:t>padre</a:t>
            </a:r>
            <a:r>
              <a:rPr b="0" i="0" lang="es" sz="1800" u="none" cap="none" strike="noStrike">
                <a:solidFill>
                  <a:srgbClr val="000000"/>
                </a:solidFill>
                <a:latin typeface="Helvetica Neue Light"/>
                <a:ea typeface="Helvetica Neue Light"/>
                <a:cs typeface="Helvetica Neue Light"/>
                <a:sym typeface="Helvetica Neue Light"/>
              </a:rPr>
              <a:t>” (es requisito que tenga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altura</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pic>
        <p:nvPicPr>
          <p:cNvPr id="638" name="Google Shape;638;p76"/>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639" name="Google Shape;639;p76"/>
          <p:cNvSpPr txBox="1"/>
          <p:nvPr/>
        </p:nvSpPr>
        <p:spPr>
          <a:xfrm>
            <a:off x="643800" y="210825"/>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ALIGN-CONTENT: STRETCH</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640" name="Google Shape;640;p76"/>
          <p:cNvSpPr txBox="1"/>
          <p:nvPr/>
        </p:nvSpPr>
        <p:spPr>
          <a:xfrm>
            <a:off x="924225" y="3310650"/>
            <a:ext cx="3584100" cy="12219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align-content</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stretch</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641" name="Google Shape;641;p76"/>
          <p:cNvPicPr preferRelativeResize="0"/>
          <p:nvPr/>
        </p:nvPicPr>
        <p:blipFill rotWithShape="1">
          <a:blip r:embed="rId4">
            <a:alphaModFix/>
          </a:blip>
          <a:srcRect b="0" l="0" r="0" t="0"/>
          <a:stretch/>
        </p:blipFill>
        <p:spPr>
          <a:xfrm>
            <a:off x="4902129" y="1461513"/>
            <a:ext cx="3353419" cy="3071026"/>
          </a:xfrm>
          <a:prstGeom prst="rect">
            <a:avLst/>
          </a:prstGeom>
          <a:noFill/>
          <a:ln>
            <a:noFill/>
          </a:ln>
        </p:spPr>
      </p:pic>
      <p:sp>
        <p:nvSpPr>
          <p:cNvPr id="642" name="Google Shape;642;p76"/>
          <p:cNvSpPr txBox="1"/>
          <p:nvPr/>
        </p:nvSpPr>
        <p:spPr>
          <a:xfrm>
            <a:off x="924225" y="1571052"/>
            <a:ext cx="3584100" cy="156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Alineando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todo</a:t>
            </a:r>
            <a:r>
              <a:rPr b="0" i="0" lang="es" sz="1800" u="none" cap="none" strike="noStrike">
                <a:solidFill>
                  <a:srgbClr val="000000"/>
                </a:solidFill>
                <a:latin typeface="Helvetica Neue Light"/>
                <a:ea typeface="Helvetica Neue Light"/>
                <a:cs typeface="Helvetica Neue Light"/>
                <a:sym typeface="Helvetica Neue Light"/>
              </a:rPr>
              <a:t> el conjunto de celdas, de forma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vertical</a:t>
            </a:r>
            <a:r>
              <a:rPr b="0" i="0" lang="es" sz="1800" u="none" cap="none" strike="noStrike">
                <a:solidFill>
                  <a:srgbClr val="000000"/>
                </a:solidFill>
                <a:latin typeface="Helvetica Neue Light"/>
                <a:ea typeface="Helvetica Neue Light"/>
                <a:cs typeface="Helvetica Neue Light"/>
                <a:sym typeface="Helvetica Neue Light"/>
              </a:rPr>
              <a:t>.</a:t>
            </a:r>
            <a:br>
              <a:rPr b="0" i="0" lang="es" sz="1800" u="none" cap="none" strike="noStrike">
                <a:solidFill>
                  <a:srgbClr val="000000"/>
                </a:solidFill>
                <a:latin typeface="Helvetica Neue Light"/>
                <a:ea typeface="Helvetica Neue Light"/>
                <a:cs typeface="Helvetica Neue Light"/>
                <a:sym typeface="Helvetica Neue Light"/>
              </a:rPr>
            </a:b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Dentro de su “</a:t>
            </a:r>
            <a:r>
              <a:rPr b="0" i="1" lang="es" sz="1800" u="none" cap="none" strike="noStrike">
                <a:solidFill>
                  <a:srgbClr val="000000"/>
                </a:solidFill>
                <a:latin typeface="Helvetica Neue Light"/>
                <a:ea typeface="Helvetica Neue Light"/>
                <a:cs typeface="Helvetica Neue Light"/>
                <a:sym typeface="Helvetica Neue Light"/>
              </a:rPr>
              <a:t>padre</a:t>
            </a:r>
            <a:r>
              <a:rPr b="0" i="0" lang="es" sz="1800" u="none" cap="none" strike="noStrike">
                <a:solidFill>
                  <a:srgbClr val="000000"/>
                </a:solidFill>
                <a:latin typeface="Helvetica Neue Light"/>
                <a:ea typeface="Helvetica Neue Light"/>
                <a:cs typeface="Helvetica Neue Light"/>
                <a:sym typeface="Helvetica Neue Light"/>
              </a:rPr>
              <a:t>” (es requisito que tenga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altura</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pic>
        <p:nvPicPr>
          <p:cNvPr id="647" name="Google Shape;647;p77"/>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648" name="Google Shape;648;p77"/>
          <p:cNvSpPr txBox="1"/>
          <p:nvPr/>
        </p:nvSpPr>
        <p:spPr>
          <a:xfrm>
            <a:off x="643800" y="302675"/>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ALIGN-CONTENT: SPACE-AROUND</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649" name="Google Shape;649;p77"/>
          <p:cNvSpPr txBox="1"/>
          <p:nvPr/>
        </p:nvSpPr>
        <p:spPr>
          <a:xfrm>
            <a:off x="873000" y="3310650"/>
            <a:ext cx="3584100" cy="12219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align-content</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space-around</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650" name="Google Shape;650;p77"/>
          <p:cNvPicPr preferRelativeResize="0"/>
          <p:nvPr/>
        </p:nvPicPr>
        <p:blipFill rotWithShape="1">
          <a:blip r:embed="rId4">
            <a:alphaModFix/>
          </a:blip>
          <a:srcRect b="0" l="0" r="0" t="0"/>
          <a:stretch/>
        </p:blipFill>
        <p:spPr>
          <a:xfrm>
            <a:off x="5065328" y="1535750"/>
            <a:ext cx="3278295" cy="2961500"/>
          </a:xfrm>
          <a:prstGeom prst="rect">
            <a:avLst/>
          </a:prstGeom>
          <a:noFill/>
          <a:ln>
            <a:noFill/>
          </a:ln>
        </p:spPr>
      </p:pic>
      <p:sp>
        <p:nvSpPr>
          <p:cNvPr id="651" name="Google Shape;651;p77"/>
          <p:cNvSpPr txBox="1"/>
          <p:nvPr/>
        </p:nvSpPr>
        <p:spPr>
          <a:xfrm>
            <a:off x="883400" y="1571052"/>
            <a:ext cx="3584100" cy="156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Alineando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todo</a:t>
            </a:r>
            <a:r>
              <a:rPr b="0" i="0" lang="es" sz="1800" u="none" cap="none" strike="noStrike">
                <a:solidFill>
                  <a:srgbClr val="000000"/>
                </a:solidFill>
                <a:latin typeface="Helvetica Neue Light"/>
                <a:ea typeface="Helvetica Neue Light"/>
                <a:cs typeface="Helvetica Neue Light"/>
                <a:sym typeface="Helvetica Neue Light"/>
              </a:rPr>
              <a:t> el conjunto de celdas, de forma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vertical</a:t>
            </a:r>
            <a:r>
              <a:rPr b="0" i="0" lang="es" sz="1800" u="none" cap="none" strike="noStrike">
                <a:solidFill>
                  <a:srgbClr val="000000"/>
                </a:solidFill>
                <a:latin typeface="Helvetica Neue Light"/>
                <a:ea typeface="Helvetica Neue Light"/>
                <a:cs typeface="Helvetica Neue Light"/>
                <a:sym typeface="Helvetica Neue Light"/>
              </a:rPr>
              <a:t>.</a:t>
            </a:r>
            <a:br>
              <a:rPr b="0" i="0" lang="es" sz="1800" u="none" cap="none" strike="noStrike">
                <a:solidFill>
                  <a:srgbClr val="000000"/>
                </a:solidFill>
                <a:latin typeface="Helvetica Neue Light"/>
                <a:ea typeface="Helvetica Neue Light"/>
                <a:cs typeface="Helvetica Neue Light"/>
                <a:sym typeface="Helvetica Neue Light"/>
              </a:rPr>
            </a:b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Dentro de su “</a:t>
            </a:r>
            <a:r>
              <a:rPr b="0" i="1" lang="es" sz="1800" u="none" cap="none" strike="noStrike">
                <a:solidFill>
                  <a:srgbClr val="000000"/>
                </a:solidFill>
                <a:latin typeface="Helvetica Neue Light"/>
                <a:ea typeface="Helvetica Neue Light"/>
                <a:cs typeface="Helvetica Neue Light"/>
                <a:sym typeface="Helvetica Neue Light"/>
              </a:rPr>
              <a:t>padre</a:t>
            </a:r>
            <a:r>
              <a:rPr b="0" i="0" lang="es" sz="1800" u="none" cap="none" strike="noStrike">
                <a:solidFill>
                  <a:srgbClr val="000000"/>
                </a:solidFill>
                <a:latin typeface="Helvetica Neue Light"/>
                <a:ea typeface="Helvetica Neue Light"/>
                <a:cs typeface="Helvetica Neue Light"/>
                <a:sym typeface="Helvetica Neue Light"/>
              </a:rPr>
              <a:t>” (es requisito que tenga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altura</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pic>
        <p:nvPicPr>
          <p:cNvPr id="656" name="Google Shape;656;p78"/>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657" name="Google Shape;657;p78"/>
          <p:cNvSpPr txBox="1"/>
          <p:nvPr/>
        </p:nvSpPr>
        <p:spPr>
          <a:xfrm>
            <a:off x="643800" y="275725"/>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ALIGN-CONTENT: SPACE-AROUND</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658" name="Google Shape;658;p78"/>
          <p:cNvSpPr txBox="1"/>
          <p:nvPr/>
        </p:nvSpPr>
        <p:spPr>
          <a:xfrm>
            <a:off x="873000" y="3310650"/>
            <a:ext cx="3584100" cy="12219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align-content</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space-between</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659" name="Google Shape;659;p78"/>
          <p:cNvPicPr preferRelativeResize="0"/>
          <p:nvPr/>
        </p:nvPicPr>
        <p:blipFill rotWithShape="1">
          <a:blip r:embed="rId4">
            <a:alphaModFix/>
          </a:blip>
          <a:srcRect b="0" l="0" r="0" t="0"/>
          <a:stretch/>
        </p:blipFill>
        <p:spPr>
          <a:xfrm>
            <a:off x="5002350" y="1522275"/>
            <a:ext cx="3298986" cy="2961500"/>
          </a:xfrm>
          <a:prstGeom prst="rect">
            <a:avLst/>
          </a:prstGeom>
          <a:noFill/>
          <a:ln>
            <a:noFill/>
          </a:ln>
        </p:spPr>
      </p:pic>
      <p:sp>
        <p:nvSpPr>
          <p:cNvPr id="660" name="Google Shape;660;p78"/>
          <p:cNvSpPr txBox="1"/>
          <p:nvPr/>
        </p:nvSpPr>
        <p:spPr>
          <a:xfrm>
            <a:off x="883400" y="1571052"/>
            <a:ext cx="3584100" cy="156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Alineando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todo</a:t>
            </a:r>
            <a:r>
              <a:rPr b="0" i="0" lang="es" sz="1800" u="none" cap="none" strike="noStrike">
                <a:solidFill>
                  <a:srgbClr val="000000"/>
                </a:solidFill>
                <a:latin typeface="Helvetica Neue Light"/>
                <a:ea typeface="Helvetica Neue Light"/>
                <a:cs typeface="Helvetica Neue Light"/>
                <a:sym typeface="Helvetica Neue Light"/>
              </a:rPr>
              <a:t> el conjunto de celdas, de forma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vertical</a:t>
            </a:r>
            <a:r>
              <a:rPr b="0" i="0" lang="es" sz="1800" u="none" cap="none" strike="noStrike">
                <a:solidFill>
                  <a:srgbClr val="000000"/>
                </a:solidFill>
                <a:latin typeface="Helvetica Neue Light"/>
                <a:ea typeface="Helvetica Neue Light"/>
                <a:cs typeface="Helvetica Neue Light"/>
                <a:sym typeface="Helvetica Neue Light"/>
              </a:rPr>
              <a:t>.</a:t>
            </a:r>
            <a:br>
              <a:rPr b="0" i="0" lang="es" sz="1800" u="none" cap="none" strike="noStrike">
                <a:solidFill>
                  <a:srgbClr val="000000"/>
                </a:solidFill>
                <a:latin typeface="Helvetica Neue Light"/>
                <a:ea typeface="Helvetica Neue Light"/>
                <a:cs typeface="Helvetica Neue Light"/>
                <a:sym typeface="Helvetica Neue Light"/>
              </a:rPr>
            </a:b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Dentro de su “</a:t>
            </a:r>
            <a:r>
              <a:rPr b="0" i="1" lang="es" sz="1800" u="none" cap="none" strike="noStrike">
                <a:solidFill>
                  <a:srgbClr val="000000"/>
                </a:solidFill>
                <a:latin typeface="Helvetica Neue Light"/>
                <a:ea typeface="Helvetica Neue Light"/>
                <a:cs typeface="Helvetica Neue Light"/>
                <a:sym typeface="Helvetica Neue Light"/>
              </a:rPr>
              <a:t>padre</a:t>
            </a:r>
            <a:r>
              <a:rPr b="0" i="0" lang="es" sz="1800" u="none" cap="none" strike="noStrike">
                <a:solidFill>
                  <a:srgbClr val="000000"/>
                </a:solidFill>
                <a:latin typeface="Helvetica Neue Light"/>
                <a:ea typeface="Helvetica Neue Light"/>
                <a:cs typeface="Helvetica Neue Light"/>
                <a:sym typeface="Helvetica Neue Light"/>
              </a:rPr>
              <a:t>” (es requisito que tenga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altura</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pic>
        <p:nvPicPr>
          <p:cNvPr id="665" name="Google Shape;665;p79"/>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666" name="Google Shape;666;p79"/>
          <p:cNvSpPr txBox="1"/>
          <p:nvPr/>
        </p:nvSpPr>
        <p:spPr>
          <a:xfrm>
            <a:off x="643800" y="186475"/>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ALIGN-CONTENT: SPACE-EVENLY</a:t>
            </a:r>
            <a:endParaRPr b="0" i="1" sz="30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667" name="Google Shape;667;p79"/>
          <p:cNvSpPr txBox="1"/>
          <p:nvPr/>
        </p:nvSpPr>
        <p:spPr>
          <a:xfrm>
            <a:off x="1014825" y="3310675"/>
            <a:ext cx="3443700" cy="12219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.padre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align-content</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space-evenly</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668" name="Google Shape;668;p79"/>
          <p:cNvPicPr preferRelativeResize="0"/>
          <p:nvPr/>
        </p:nvPicPr>
        <p:blipFill rotWithShape="1">
          <a:blip r:embed="rId4">
            <a:alphaModFix/>
          </a:blip>
          <a:srcRect b="0" l="0" r="0" t="0"/>
          <a:stretch/>
        </p:blipFill>
        <p:spPr>
          <a:xfrm>
            <a:off x="4870725" y="1429325"/>
            <a:ext cx="3443701" cy="3110953"/>
          </a:xfrm>
          <a:prstGeom prst="rect">
            <a:avLst/>
          </a:prstGeom>
          <a:noFill/>
          <a:ln>
            <a:noFill/>
          </a:ln>
        </p:spPr>
      </p:pic>
      <p:sp>
        <p:nvSpPr>
          <p:cNvPr id="669" name="Google Shape;669;p79"/>
          <p:cNvSpPr txBox="1"/>
          <p:nvPr/>
        </p:nvSpPr>
        <p:spPr>
          <a:xfrm>
            <a:off x="944625" y="1503464"/>
            <a:ext cx="3584100" cy="156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Alineando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todo</a:t>
            </a:r>
            <a:r>
              <a:rPr b="0" i="0" lang="es" sz="1800" u="none" cap="none" strike="noStrike">
                <a:solidFill>
                  <a:srgbClr val="000000"/>
                </a:solidFill>
                <a:latin typeface="Helvetica Neue Light"/>
                <a:ea typeface="Helvetica Neue Light"/>
                <a:cs typeface="Helvetica Neue Light"/>
                <a:sym typeface="Helvetica Neue Light"/>
              </a:rPr>
              <a:t> el conjunto de celdas, de forma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vertical</a:t>
            </a:r>
            <a:r>
              <a:rPr b="0" i="0" lang="es" sz="1800" u="none" cap="none" strike="noStrike">
                <a:solidFill>
                  <a:srgbClr val="000000"/>
                </a:solidFill>
                <a:latin typeface="Helvetica Neue Light"/>
                <a:ea typeface="Helvetica Neue Light"/>
                <a:cs typeface="Helvetica Neue Light"/>
                <a:sym typeface="Helvetica Neue Light"/>
              </a:rPr>
              <a:t>.</a:t>
            </a:r>
            <a:br>
              <a:rPr b="0" i="0" lang="es" sz="1800" u="none" cap="none" strike="noStrike">
                <a:solidFill>
                  <a:srgbClr val="000000"/>
                </a:solidFill>
                <a:latin typeface="Helvetica Neue Light"/>
                <a:ea typeface="Helvetica Neue Light"/>
                <a:cs typeface="Helvetica Neue Light"/>
                <a:sym typeface="Helvetica Neue Light"/>
              </a:rPr>
            </a:b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Dentro de su “</a:t>
            </a:r>
            <a:r>
              <a:rPr b="0" i="1" lang="es" sz="1800" u="none" cap="none" strike="noStrike">
                <a:solidFill>
                  <a:srgbClr val="000000"/>
                </a:solidFill>
                <a:latin typeface="Helvetica Neue Light"/>
                <a:ea typeface="Helvetica Neue Light"/>
                <a:cs typeface="Helvetica Neue Light"/>
                <a:sym typeface="Helvetica Neue Light"/>
              </a:rPr>
              <a:t>padre</a:t>
            </a:r>
            <a:r>
              <a:rPr b="0" i="0" lang="es" sz="1800" u="none" cap="none" strike="noStrike">
                <a:solidFill>
                  <a:srgbClr val="000000"/>
                </a:solidFill>
                <a:latin typeface="Helvetica Neue Light"/>
                <a:ea typeface="Helvetica Neue Light"/>
                <a:cs typeface="Helvetica Neue Light"/>
                <a:sym typeface="Helvetica Neue Light"/>
              </a:rPr>
              <a:t>” (es requisito que tenga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altura</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73" name="Shape 673"/>
        <p:cNvGrpSpPr/>
        <p:nvPr/>
      </p:nvGrpSpPr>
      <p:grpSpPr>
        <a:xfrm>
          <a:off x="0" y="0"/>
          <a:ext cx="0" cy="0"/>
          <a:chOff x="0" y="0"/>
          <a:chExt cx="0" cy="0"/>
        </a:xfrm>
      </p:grpSpPr>
      <p:sp>
        <p:nvSpPr>
          <p:cNvPr id="674" name="Google Shape;674;p80"/>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t/>
            </a:r>
            <a:endParaRPr b="0" i="1" sz="3600" u="none" cap="none" strike="noStrike">
              <a:solidFill>
                <a:srgbClr val="121212"/>
              </a:solidFill>
              <a:latin typeface="Anton"/>
              <a:ea typeface="Anton"/>
              <a:cs typeface="Anton"/>
              <a:sym typeface="Anton"/>
            </a:endParaRPr>
          </a:p>
        </p:txBody>
      </p:sp>
      <p:pic>
        <p:nvPicPr>
          <p:cNvPr id="675" name="Google Shape;675;p80"/>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676" name="Google Shape;676;p80"/>
          <p:cNvSpPr txBox="1"/>
          <p:nvPr/>
        </p:nvSpPr>
        <p:spPr>
          <a:xfrm>
            <a:off x="122475" y="2082300"/>
            <a:ext cx="8807100" cy="55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0"/>
              </a:spcAft>
              <a:buNone/>
            </a:pPr>
            <a:r>
              <a:t/>
            </a:r>
            <a:endParaRPr b="1" sz="2400">
              <a:solidFill>
                <a:schemeClr val="dk1"/>
              </a:solidFill>
              <a:latin typeface="Helvetica Neue"/>
              <a:ea typeface="Helvetica Neue"/>
              <a:cs typeface="Helvetica Neue"/>
              <a:sym typeface="Helvetica Neue"/>
            </a:endParaRPr>
          </a:p>
        </p:txBody>
      </p:sp>
      <p:sp>
        <p:nvSpPr>
          <p:cNvPr id="677" name="Google Shape;677;p80"/>
          <p:cNvSpPr txBox="1"/>
          <p:nvPr/>
        </p:nvSpPr>
        <p:spPr>
          <a:xfrm>
            <a:off x="1245000" y="1974600"/>
            <a:ext cx="6654000" cy="769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2000"/>
              </a:spcBef>
              <a:spcAft>
                <a:spcPts val="0"/>
              </a:spcAft>
              <a:buNone/>
            </a:pPr>
            <a:r>
              <a:rPr i="1" lang="es" sz="3800">
                <a:solidFill>
                  <a:schemeClr val="dk1"/>
                </a:solidFill>
                <a:latin typeface="Anton"/>
                <a:ea typeface="Anton"/>
                <a:cs typeface="Anton"/>
                <a:sym typeface="Anton"/>
              </a:rPr>
              <a:t>ITEMS PROPIEDADES</a:t>
            </a:r>
            <a:endParaRPr i="1" sz="3800">
              <a:solidFill>
                <a:schemeClr val="dk1"/>
              </a:solidFill>
              <a:latin typeface="Anton"/>
              <a:ea typeface="Anton"/>
              <a:cs typeface="Anton"/>
              <a:sym typeface="Anton"/>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FFBC"/>
        </a:solidFill>
      </p:bgPr>
    </p:bg>
    <p:spTree>
      <p:nvGrpSpPr>
        <p:cNvPr id="681" name="Shape 681"/>
        <p:cNvGrpSpPr/>
        <p:nvPr/>
      </p:nvGrpSpPr>
      <p:grpSpPr>
        <a:xfrm>
          <a:off x="0" y="0"/>
          <a:ext cx="0" cy="0"/>
          <a:chOff x="0" y="0"/>
          <a:chExt cx="0" cy="0"/>
        </a:xfrm>
      </p:grpSpPr>
      <p:pic>
        <p:nvPicPr>
          <p:cNvPr id="682" name="Google Shape;682;p81"/>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683" name="Google Shape;683;p81"/>
          <p:cNvSpPr txBox="1"/>
          <p:nvPr/>
        </p:nvSpPr>
        <p:spPr>
          <a:xfrm>
            <a:off x="643801" y="2325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b="0" i="1" lang="es" sz="3800" u="none" cap="none" strike="noStrike">
                <a:solidFill>
                  <a:schemeClr val="dk1"/>
                </a:solidFill>
                <a:latin typeface="Anton"/>
                <a:ea typeface="Anton"/>
                <a:cs typeface="Anton"/>
                <a:sym typeface="Anton"/>
              </a:rPr>
              <a:t>ITEMS PROPIEDADES</a:t>
            </a:r>
            <a:endParaRPr b="0" i="1" sz="3800" u="none" cap="none" strike="noStrike">
              <a:solidFill>
                <a:schemeClr val="dk1"/>
              </a:solidFill>
              <a:latin typeface="Anton"/>
              <a:ea typeface="Anton"/>
              <a:cs typeface="Anton"/>
              <a:sym typeface="Anton"/>
            </a:endParaRPr>
          </a:p>
          <a:p>
            <a:pPr indent="0" lvl="0" marL="0" marR="0" rtl="0" algn="l">
              <a:lnSpc>
                <a:spcPct val="115000"/>
              </a:lnSpc>
              <a:spcBef>
                <a:spcPts val="2000"/>
              </a:spcBef>
              <a:spcAft>
                <a:spcPts val="1200"/>
              </a:spcAft>
              <a:buClr>
                <a:schemeClr val="dk1"/>
              </a:buClr>
              <a:buSzPts val="1100"/>
              <a:buFont typeface="Arial"/>
              <a:buNone/>
            </a:pPr>
            <a:r>
              <a:t/>
            </a:r>
            <a:endParaRPr b="0" i="1" sz="3800" u="none" cap="none" strike="noStrike">
              <a:solidFill>
                <a:schemeClr val="dk1"/>
              </a:solidFill>
              <a:latin typeface="Anton"/>
              <a:ea typeface="Anton"/>
              <a:cs typeface="Anton"/>
              <a:sym typeface="Anton"/>
            </a:endParaRPr>
          </a:p>
        </p:txBody>
      </p:sp>
      <p:sp>
        <p:nvSpPr>
          <p:cNvPr id="684" name="Google Shape;684;p81"/>
          <p:cNvSpPr txBox="1"/>
          <p:nvPr/>
        </p:nvSpPr>
        <p:spPr>
          <a:xfrm>
            <a:off x="613138" y="1021050"/>
            <a:ext cx="8052000" cy="1412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lang="es" sz="1700">
                <a:solidFill>
                  <a:schemeClr val="dk1"/>
                </a:solidFill>
                <a:latin typeface="Helvetica Neue Light"/>
                <a:ea typeface="Helvetica Neue Light"/>
                <a:cs typeface="Helvetica Neue Light"/>
                <a:sym typeface="Helvetica Neue Light"/>
              </a:rPr>
              <a:t>☝</a:t>
            </a:r>
            <a:r>
              <a:rPr b="0" i="0" lang="es" sz="1700" u="none" cap="none" strike="noStrike">
                <a:solidFill>
                  <a:schemeClr val="dk1"/>
                </a:solidFill>
                <a:latin typeface="Helvetica Neue Light"/>
                <a:ea typeface="Helvetica Neue Light"/>
                <a:cs typeface="Helvetica Neue Light"/>
                <a:sym typeface="Helvetica Neue Light"/>
              </a:rPr>
              <a:t>Hasta ahora hemos visto propiedades CSS que se aplican solamente al contenedor padre de una cuadrícula. </a:t>
            </a:r>
            <a:endParaRPr b="0" i="0" sz="17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rPr lang="es" sz="1700">
                <a:solidFill>
                  <a:schemeClr val="dk1"/>
                </a:solidFill>
                <a:latin typeface="Helvetica Neue Light"/>
                <a:ea typeface="Helvetica Neue Light"/>
                <a:cs typeface="Helvetica Neue Light"/>
                <a:sym typeface="Helvetica Neue Light"/>
              </a:rPr>
              <a:t>✌</a:t>
            </a:r>
            <a:r>
              <a:rPr b="0" i="0" lang="es" sz="1700" u="none" cap="none" strike="noStrike">
                <a:solidFill>
                  <a:schemeClr val="dk1"/>
                </a:solidFill>
                <a:latin typeface="Helvetica Neue Light"/>
                <a:ea typeface="Helvetica Neue Light"/>
                <a:cs typeface="Helvetica Neue Light"/>
                <a:sym typeface="Helvetica Neue Light"/>
              </a:rPr>
              <a:t>Ahora vamos a ver ciertas propiedades que se aplican a cada ítem hijo de la cuadrícula, para alterar o cambiar el comportamiento específico de dicho elemento.</a:t>
            </a:r>
            <a:endParaRPr b="0" i="0" sz="17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rPr b="1" i="0" lang="es" sz="1700" u="none" cap="none" strike="noStrike">
                <a:solidFill>
                  <a:schemeClr val="dk1"/>
                </a:solidFill>
                <a:latin typeface="Helvetica Neue"/>
                <a:ea typeface="Helvetica Neue"/>
                <a:cs typeface="Helvetica Neue"/>
                <a:sym typeface="Helvetica Neue"/>
              </a:rPr>
              <a:t>Prueba sus propiedades </a:t>
            </a:r>
            <a:r>
              <a:rPr b="1" i="0" lang="es" sz="1700" u="sng" cap="none" strike="noStrike">
                <a:solidFill>
                  <a:schemeClr val="hlink"/>
                </a:solidFill>
                <a:latin typeface="Helvetica Neue"/>
                <a:ea typeface="Helvetica Neue"/>
                <a:cs typeface="Helvetica Neue"/>
                <a:sym typeface="Helvetica Neue"/>
                <a:hlinkClick r:id="rId4"/>
              </a:rPr>
              <a:t>aquí</a:t>
            </a:r>
            <a:r>
              <a:rPr b="1" i="0" lang="es" sz="1700" u="none" cap="none" strike="noStrike">
                <a:solidFill>
                  <a:schemeClr val="dk1"/>
                </a:solidFill>
                <a:latin typeface="Helvetica Neue"/>
                <a:ea typeface="Helvetica Neue"/>
                <a:cs typeface="Helvetica Neue"/>
                <a:sym typeface="Helvetica Neue"/>
              </a:rPr>
              <a:t>.</a:t>
            </a:r>
            <a:endParaRPr b="1" i="0" sz="1700" u="none" cap="none" strike="noStrike">
              <a:solidFill>
                <a:schemeClr val="dk1"/>
              </a:solidFill>
              <a:latin typeface="Helvetica Neue"/>
              <a:ea typeface="Helvetica Neue"/>
              <a:cs typeface="Helvetica Neue"/>
              <a:sym typeface="Helvetica Neue"/>
            </a:endParaRPr>
          </a:p>
        </p:txBody>
      </p:sp>
      <p:graphicFrame>
        <p:nvGraphicFramePr>
          <p:cNvPr id="685" name="Google Shape;685;p81"/>
          <p:cNvGraphicFramePr/>
          <p:nvPr/>
        </p:nvGraphicFramePr>
        <p:xfrm>
          <a:off x="888950" y="2571750"/>
          <a:ext cx="3000000" cy="3000000"/>
        </p:xfrm>
        <a:graphic>
          <a:graphicData uri="http://schemas.openxmlformats.org/drawingml/2006/table">
            <a:tbl>
              <a:tblPr>
                <a:noFill/>
                <a:tableStyleId>{ED20B800-3FF7-4236-BAB8-BAC0A04E9A8F}</a:tableStyleId>
              </a:tblPr>
              <a:tblGrid>
                <a:gridCol w="1164150"/>
                <a:gridCol w="6111725"/>
              </a:tblGrid>
              <a:tr h="372325">
                <a:tc>
                  <a:txBody>
                    <a:bodyPr/>
                    <a:lstStyle/>
                    <a:p>
                      <a:pPr indent="0" lvl="0" marL="0" marR="0" rtl="0" algn="ctr">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Propiedad</a:t>
                      </a:r>
                      <a:endParaRPr b="1" sz="1600" u="none" cap="none" strike="noStrike">
                        <a:latin typeface="Helvetica Neue"/>
                        <a:ea typeface="Helvetica Neue"/>
                        <a:cs typeface="Helvetica Neue"/>
                        <a:sym typeface="Helvetica Neue"/>
                      </a:endParaRPr>
                    </a:p>
                  </a:txBody>
                  <a:tcPr marT="63500" marB="63500" marR="63500" marL="63500">
                    <a:solidFill>
                      <a:srgbClr val="D9D9D9"/>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Descripción</a:t>
                      </a:r>
                      <a:endParaRPr b="1" sz="1600" u="none" cap="none" strike="noStrike">
                        <a:latin typeface="Helvetica Neue"/>
                        <a:ea typeface="Helvetica Neue"/>
                        <a:cs typeface="Helvetica Neue"/>
                        <a:sym typeface="Helvetica Neue"/>
                      </a:endParaRPr>
                    </a:p>
                  </a:txBody>
                  <a:tcPr marT="63500" marB="63500" marR="63500" marL="63500">
                    <a:solidFill>
                      <a:srgbClr val="DDDDDD"/>
                    </a:solidFill>
                  </a:tcPr>
                </a:tc>
              </a:tr>
              <a:tr h="607050">
                <a:tc>
                  <a:txBody>
                    <a:bodyPr/>
                    <a:lstStyle/>
                    <a:p>
                      <a:pPr indent="0" lvl="0" marL="0" marR="0" rtl="0" algn="ctr">
                        <a:lnSpc>
                          <a:spcPct val="100000"/>
                        </a:lnSpc>
                        <a:spcBef>
                          <a:spcPts val="0"/>
                        </a:spcBef>
                        <a:spcAft>
                          <a:spcPts val="0"/>
                        </a:spcAft>
                        <a:buClr>
                          <a:srgbClr val="000000"/>
                        </a:buClr>
                        <a:buSzPts val="1600"/>
                        <a:buFont typeface="Arial"/>
                        <a:buNone/>
                      </a:pPr>
                      <a:r>
                        <a:rPr i="1" lang="es" sz="1600" u="none" cap="none" strike="noStrike">
                          <a:latin typeface="Helvetica Neue Light"/>
                          <a:ea typeface="Helvetica Neue Light"/>
                          <a:cs typeface="Helvetica Neue Light"/>
                          <a:sym typeface="Helvetica Neue Light"/>
                        </a:rPr>
                        <a:t>justify-self</a:t>
                      </a:r>
                      <a:endParaRPr i="1" sz="1600" u="none" cap="none" strike="noStrike">
                        <a:latin typeface="Helvetica Neue Light"/>
                        <a:ea typeface="Helvetica Neue Light"/>
                        <a:cs typeface="Helvetica Neue Light"/>
                        <a:sym typeface="Helvetica Neue Light"/>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600"/>
                        <a:buFont typeface="Arial"/>
                        <a:buNone/>
                      </a:pPr>
                      <a:r>
                        <a:rPr lang="es" sz="1600" u="none" cap="none" strike="noStrike">
                          <a:latin typeface="Helvetica Neue Light"/>
                          <a:ea typeface="Helvetica Neue Light"/>
                          <a:cs typeface="Helvetica Neue Light"/>
                          <a:sym typeface="Helvetica Neue Light"/>
                        </a:rPr>
                        <a:t>Altera la justificación del ítem hijo en el eje </a:t>
                      </a:r>
                      <a:r>
                        <a:rPr b="1" lang="es" sz="1600" u="none" cap="none" strike="noStrike">
                          <a:latin typeface="Helvetica Neue"/>
                          <a:ea typeface="Helvetica Neue"/>
                          <a:cs typeface="Helvetica Neue"/>
                          <a:sym typeface="Helvetica Neue"/>
                        </a:rPr>
                        <a:t>horizontal</a:t>
                      </a:r>
                      <a:r>
                        <a:rPr lang="es" sz="1600" u="none" cap="none" strike="noStrike">
                          <a:latin typeface="Helvetica Neue Light"/>
                          <a:ea typeface="Helvetica Neue Light"/>
                          <a:cs typeface="Helvetica Neue Light"/>
                          <a:sym typeface="Helvetica Neue Light"/>
                        </a:rPr>
                        <a:t>.</a:t>
                      </a:r>
                      <a:endParaRPr sz="1600" u="none" cap="none" strike="noStrike">
                        <a:latin typeface="Helvetica Neue Light"/>
                        <a:ea typeface="Helvetica Neue Light"/>
                        <a:cs typeface="Helvetica Neue Light"/>
                        <a:sym typeface="Helvetica Neue Light"/>
                      </a:endParaRPr>
                    </a:p>
                  </a:txBody>
                  <a:tcPr marT="63500" marB="63500" marR="63500" marL="63500"/>
                </a:tc>
              </a:tr>
              <a:tr h="607050">
                <a:tc>
                  <a:txBody>
                    <a:bodyPr/>
                    <a:lstStyle/>
                    <a:p>
                      <a:pPr indent="0" lvl="0" marL="0" marR="0" rtl="0" algn="ctr">
                        <a:lnSpc>
                          <a:spcPct val="100000"/>
                        </a:lnSpc>
                        <a:spcBef>
                          <a:spcPts val="0"/>
                        </a:spcBef>
                        <a:spcAft>
                          <a:spcPts val="0"/>
                        </a:spcAft>
                        <a:buClr>
                          <a:srgbClr val="000000"/>
                        </a:buClr>
                        <a:buSzPts val="1600"/>
                        <a:buFont typeface="Arial"/>
                        <a:buNone/>
                      </a:pPr>
                      <a:r>
                        <a:rPr i="1" lang="es" sz="1600" u="none" cap="none" strike="noStrike">
                          <a:latin typeface="Helvetica Neue Light"/>
                          <a:ea typeface="Helvetica Neue Light"/>
                          <a:cs typeface="Helvetica Neue Light"/>
                          <a:sym typeface="Helvetica Neue Light"/>
                        </a:rPr>
                        <a:t>align-self</a:t>
                      </a:r>
                      <a:endParaRPr i="1" sz="1600" u="none" cap="none" strike="noStrike">
                        <a:latin typeface="Helvetica Neue Light"/>
                        <a:ea typeface="Helvetica Neue Light"/>
                        <a:cs typeface="Helvetica Neue Light"/>
                        <a:sym typeface="Helvetica Neue Light"/>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600"/>
                        <a:buFont typeface="Arial"/>
                        <a:buNone/>
                      </a:pPr>
                      <a:r>
                        <a:rPr lang="es" sz="1600" u="none" cap="none" strike="noStrike">
                          <a:latin typeface="Helvetica Neue Light"/>
                          <a:ea typeface="Helvetica Neue Light"/>
                          <a:cs typeface="Helvetica Neue Light"/>
                          <a:sym typeface="Helvetica Neue Light"/>
                        </a:rPr>
                        <a:t>Altera la alineación del ítem hijo en el eje vertical.</a:t>
                      </a:r>
                      <a:endParaRPr sz="1600" u="none" cap="none" strike="noStrike">
                        <a:latin typeface="Helvetica Neue Light"/>
                        <a:ea typeface="Helvetica Neue Light"/>
                        <a:cs typeface="Helvetica Neue Light"/>
                        <a:sym typeface="Helvetica Neue Light"/>
                      </a:endParaRPr>
                    </a:p>
                  </a:txBody>
                  <a:tcPr marT="63500" marB="63500" marR="63500" marL="63500"/>
                </a:tc>
              </a:tr>
              <a:tr h="614675">
                <a:tc>
                  <a:txBody>
                    <a:bodyPr/>
                    <a:lstStyle/>
                    <a:p>
                      <a:pPr indent="0" lvl="0" marL="0" marR="0" rtl="0" algn="ctr">
                        <a:lnSpc>
                          <a:spcPct val="100000"/>
                        </a:lnSpc>
                        <a:spcBef>
                          <a:spcPts val="0"/>
                        </a:spcBef>
                        <a:spcAft>
                          <a:spcPts val="0"/>
                        </a:spcAft>
                        <a:buClr>
                          <a:srgbClr val="000000"/>
                        </a:buClr>
                        <a:buSzPts val="1600"/>
                        <a:buFont typeface="Arial"/>
                        <a:buNone/>
                      </a:pPr>
                      <a:r>
                        <a:rPr i="1" lang="es" sz="1600" u="none" cap="none" strike="noStrike">
                          <a:latin typeface="Helvetica Neue Light"/>
                          <a:ea typeface="Helvetica Neue Light"/>
                          <a:cs typeface="Helvetica Neue Light"/>
                          <a:sym typeface="Helvetica Neue Light"/>
                        </a:rPr>
                        <a:t>grid-area</a:t>
                      </a:r>
                      <a:endParaRPr i="1" sz="1600" u="none" cap="none" strike="noStrike">
                        <a:latin typeface="Helvetica Neue Light"/>
                        <a:ea typeface="Helvetica Neue Light"/>
                        <a:cs typeface="Helvetica Neue Light"/>
                        <a:sym typeface="Helvetica Neue Light"/>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600"/>
                        <a:buFont typeface="Arial"/>
                        <a:buNone/>
                      </a:pPr>
                      <a:r>
                        <a:rPr lang="es" sz="1600" u="none" cap="none" strike="noStrike">
                          <a:latin typeface="Helvetica Neue Light"/>
                          <a:ea typeface="Helvetica Neue Light"/>
                          <a:cs typeface="Helvetica Neue Light"/>
                          <a:sym typeface="Helvetica Neue Light"/>
                        </a:rPr>
                        <a:t>Indica un nombre al área especificada, para su utilización con </a:t>
                      </a:r>
                      <a:r>
                        <a:rPr b="1" i="1" lang="es" sz="1600" u="none" cap="none" strike="noStrike">
                          <a:latin typeface="Helvetica Neue"/>
                          <a:ea typeface="Helvetica Neue"/>
                          <a:cs typeface="Helvetica Neue"/>
                          <a:sym typeface="Helvetica Neue"/>
                        </a:rPr>
                        <a:t>grid-template-areas.</a:t>
                      </a:r>
                      <a:endParaRPr b="1" i="1" sz="1600" u="none" cap="none" strike="noStrike">
                        <a:latin typeface="Helvetica Neue"/>
                        <a:ea typeface="Helvetica Neue"/>
                        <a:cs typeface="Helvetica Neue"/>
                        <a:sym typeface="Helvetica Neue"/>
                      </a:endParaRPr>
                    </a:p>
                  </a:txBody>
                  <a:tcPr marT="63500" marB="63500" marR="63500" marL="63500"/>
                </a:tc>
              </a:tr>
            </a:tbl>
          </a:graphicData>
        </a:graphic>
      </p:graphicFrame>
      <p:pic>
        <p:nvPicPr>
          <p:cNvPr id="686" name="Google Shape;686;p81"/>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nvSpPr>
        <p:spPr>
          <a:xfrm>
            <a:off x="483500" y="1237775"/>
            <a:ext cx="3924900" cy="36000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Clr>
                <a:schemeClr val="dk1"/>
              </a:buClr>
              <a:buSzPts val="1300"/>
              <a:buFont typeface="Helvetica Neue Light"/>
              <a:buChar char="●"/>
            </a:pPr>
            <a:r>
              <a:rPr b="1" i="0" lang="es" sz="1300" u="none" cap="none" strike="noStrike">
                <a:solidFill>
                  <a:schemeClr val="dk1"/>
                </a:solidFill>
                <a:highlight>
                  <a:srgbClr val="A6FFCA"/>
                </a:highlight>
                <a:latin typeface="Helvetica Neue"/>
                <a:ea typeface="Helvetica Neue"/>
                <a:cs typeface="Helvetica Neue"/>
                <a:sym typeface="Helvetica Neue"/>
              </a:rPr>
              <a:t>Stretch (align-items):</a:t>
            </a:r>
            <a:r>
              <a:rPr b="0" i="0" lang="es" sz="1300" u="none" cap="none" strike="noStrike">
                <a:solidFill>
                  <a:schemeClr val="dk1"/>
                </a:solidFill>
                <a:highlight>
                  <a:srgbClr val="A6FFCA"/>
                </a:highlight>
                <a:latin typeface="Helvetica Neue Light"/>
                <a:ea typeface="Helvetica Neue Light"/>
                <a:cs typeface="Helvetica Neue Light"/>
                <a:sym typeface="Helvetica Neue Light"/>
              </a:rPr>
              <a:t> </a:t>
            </a:r>
            <a:r>
              <a:rPr b="0" i="0" lang="es" sz="1300" u="none" cap="none" strike="noStrike">
                <a:solidFill>
                  <a:schemeClr val="dk1"/>
                </a:solidFill>
                <a:latin typeface="Helvetica Neue Light"/>
                <a:ea typeface="Helvetica Neue Light"/>
                <a:cs typeface="Helvetica Neue Light"/>
                <a:sym typeface="Helvetica Neue Light"/>
              </a:rPr>
              <a:t>tratará de llenar toda la altura (o anchura) del contenedor, siempre y cuando los hijos no tengan propiedades de dimensión definidas.</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i="0" lang="es" sz="1300" u="none" cap="none" strike="noStrike">
                <a:solidFill>
                  <a:schemeClr val="dk1"/>
                </a:solidFill>
                <a:highlight>
                  <a:srgbClr val="A6FFCA"/>
                </a:highlight>
                <a:latin typeface="Helvetica Neue"/>
                <a:ea typeface="Helvetica Neue"/>
                <a:cs typeface="Helvetica Neue"/>
                <a:sym typeface="Helvetica Neue"/>
              </a:rPr>
              <a:t>Align-content:</a:t>
            </a:r>
            <a:r>
              <a:rPr b="0" i="0" lang="es" sz="1300" u="none" cap="none" strike="noStrike">
                <a:solidFill>
                  <a:schemeClr val="dk1"/>
                </a:solidFill>
                <a:highlight>
                  <a:srgbClr val="A6FFCA"/>
                </a:highlight>
                <a:latin typeface="Helvetica Neue Light"/>
                <a:ea typeface="Helvetica Neue Light"/>
                <a:cs typeface="Helvetica Neue Light"/>
                <a:sym typeface="Helvetica Neue Light"/>
              </a:rPr>
              <a:t> </a:t>
            </a:r>
            <a:r>
              <a:rPr b="0" i="0" lang="es" sz="1300" u="none" cap="none" strike="noStrike">
                <a:solidFill>
                  <a:schemeClr val="dk1"/>
                </a:solidFill>
                <a:latin typeface="Helvetica Neue Light"/>
                <a:ea typeface="Helvetica Neue Light"/>
                <a:cs typeface="Helvetica Neue Light"/>
                <a:sym typeface="Helvetica Neue Light"/>
              </a:rPr>
              <a:t>esta propiedad sólo tiene efecto cuando el contenedor flexible tiene varias líneas de flex items (hijos). Si se colocan en una sola línea, esta propiedad no tiene ningún efecto sobre el diseño.</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i="0" lang="es" sz="1300" u="none" cap="none" strike="noStrike">
                <a:solidFill>
                  <a:schemeClr val="dk1"/>
                </a:solidFill>
                <a:highlight>
                  <a:srgbClr val="A6FFCA"/>
                </a:highlight>
                <a:latin typeface="Helvetica Neue"/>
                <a:ea typeface="Helvetica Neue"/>
                <a:cs typeface="Helvetica Neue"/>
                <a:sym typeface="Helvetica Neue"/>
              </a:rPr>
              <a:t>Order:</a:t>
            </a:r>
            <a:r>
              <a:rPr b="0" i="0" lang="es" sz="1300" u="none" cap="none" strike="noStrike">
                <a:solidFill>
                  <a:schemeClr val="dk1"/>
                </a:solidFill>
                <a:highlight>
                  <a:srgbClr val="A6FFCA"/>
                </a:highlight>
                <a:latin typeface="Helvetica Neue Light"/>
                <a:ea typeface="Helvetica Neue Light"/>
                <a:cs typeface="Helvetica Neue Light"/>
                <a:sym typeface="Helvetica Neue Light"/>
              </a:rPr>
              <a:t> </a:t>
            </a:r>
            <a:r>
              <a:rPr b="0" i="0" lang="es" sz="1300" u="none" cap="none" strike="noStrike">
                <a:solidFill>
                  <a:schemeClr val="dk1"/>
                </a:solidFill>
                <a:latin typeface="Helvetica Neue Light"/>
                <a:ea typeface="Helvetica Neue Light"/>
                <a:cs typeface="Helvetica Neue Light"/>
                <a:sym typeface="Helvetica Neue Light"/>
              </a:rPr>
              <a:t>esta propiedad permite modificar el orden de aparición de un elemento. Recibe como valor numeros enteros.</a:t>
            </a:r>
            <a:endParaRPr b="0" i="0" sz="13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chemeClr val="dk1"/>
              </a:solidFill>
              <a:latin typeface="Helvetica Neue Light"/>
              <a:ea typeface="Helvetica Neue Light"/>
              <a:cs typeface="Helvetica Neue Light"/>
              <a:sym typeface="Helvetica Neue Light"/>
            </a:endParaRPr>
          </a:p>
        </p:txBody>
      </p:sp>
      <p:sp>
        <p:nvSpPr>
          <p:cNvPr id="100" name="Google Shape;100;p19"/>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1" lang="es" sz="4500" u="none" cap="none" strike="noStrike">
                <a:solidFill>
                  <a:srgbClr val="000000"/>
                </a:solidFill>
                <a:latin typeface="Anton"/>
                <a:ea typeface="Anton"/>
                <a:cs typeface="Anton"/>
                <a:sym typeface="Anton"/>
              </a:rPr>
              <a:t>GLOSARIO:</a:t>
            </a:r>
            <a:endParaRPr b="0" i="1" sz="45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b="0" i="1" lang="es" sz="2000" u="none" cap="none" strike="noStrike">
                <a:solidFill>
                  <a:srgbClr val="000000"/>
                </a:solidFill>
                <a:latin typeface="Anton"/>
                <a:ea typeface="Anton"/>
                <a:cs typeface="Anton"/>
                <a:sym typeface="Anton"/>
              </a:rPr>
              <a:t>Clase 5</a:t>
            </a:r>
            <a:endParaRPr b="0" i="1" sz="2000" u="none" cap="none" strike="noStrike">
              <a:solidFill>
                <a:srgbClr val="000000"/>
              </a:solidFill>
              <a:latin typeface="Anton"/>
              <a:ea typeface="Anton"/>
              <a:cs typeface="Anton"/>
              <a:sym typeface="Anton"/>
            </a:endParaRPr>
          </a:p>
        </p:txBody>
      </p:sp>
      <p:pic>
        <p:nvPicPr>
          <p:cNvPr id="101" name="Google Shape;101;p19"/>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102" name="Google Shape;102;p19"/>
          <p:cNvSpPr txBox="1"/>
          <p:nvPr/>
        </p:nvSpPr>
        <p:spPr>
          <a:xfrm>
            <a:off x="4750700" y="1237775"/>
            <a:ext cx="3924900" cy="36000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Font typeface="Helvetica Neue Light"/>
              <a:buChar char="●"/>
            </a:pPr>
            <a:r>
              <a:rPr b="1" lang="es" sz="1300">
                <a:solidFill>
                  <a:schemeClr val="dk1"/>
                </a:solidFill>
                <a:highlight>
                  <a:srgbClr val="A6FFCA"/>
                </a:highlight>
                <a:latin typeface="Helvetica Neue"/>
                <a:ea typeface="Helvetica Neue"/>
                <a:cs typeface="Helvetica Neue"/>
                <a:sym typeface="Helvetica Neue"/>
              </a:rPr>
              <a:t>Flex-basis:</a:t>
            </a:r>
            <a:r>
              <a:rPr lang="es" sz="1300">
                <a:solidFill>
                  <a:schemeClr val="dk1"/>
                </a:solidFill>
                <a:highlight>
                  <a:srgbClr val="A6FFCA"/>
                </a:highlight>
                <a:latin typeface="Helvetica Neue Light"/>
                <a:ea typeface="Helvetica Neue Light"/>
                <a:cs typeface="Helvetica Neue Light"/>
                <a:sym typeface="Helvetica Neue Light"/>
              </a:rPr>
              <a:t> </a:t>
            </a:r>
            <a:r>
              <a:rPr lang="es" sz="1300">
                <a:solidFill>
                  <a:schemeClr val="dk1"/>
                </a:solidFill>
                <a:latin typeface="Helvetica Neue Light"/>
                <a:ea typeface="Helvetica Neue Light"/>
                <a:cs typeface="Helvetica Neue Light"/>
                <a:sym typeface="Helvetica Neue Light"/>
              </a:rPr>
              <a:t>define el ancho de un elemento inicial. Este valor por defecto viene configurado en “auto”. Actúa como “máximo” o “mínimo”, al usar flex-grow o flex-shrink.</a:t>
            </a:r>
            <a:endParaRPr sz="1300">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i="0" lang="es" sz="1300" u="none" cap="none" strike="noStrike">
                <a:solidFill>
                  <a:schemeClr val="dk1"/>
                </a:solidFill>
                <a:highlight>
                  <a:srgbClr val="A6FFCA"/>
                </a:highlight>
                <a:latin typeface="Helvetica Neue"/>
                <a:ea typeface="Helvetica Neue"/>
                <a:cs typeface="Helvetica Neue"/>
                <a:sym typeface="Helvetica Neue"/>
              </a:rPr>
              <a:t>Flex-grow:</a:t>
            </a:r>
            <a:r>
              <a:rPr b="0" i="0" lang="es" sz="1300" u="none" cap="none" strike="noStrike">
                <a:solidFill>
                  <a:schemeClr val="dk1"/>
                </a:solidFill>
                <a:highlight>
                  <a:srgbClr val="A6FFCA"/>
                </a:highlight>
                <a:latin typeface="Helvetica Neue Light"/>
                <a:ea typeface="Helvetica Neue Light"/>
                <a:cs typeface="Helvetica Neue Light"/>
                <a:sym typeface="Helvetica Neue Light"/>
              </a:rPr>
              <a:t> </a:t>
            </a:r>
            <a:r>
              <a:rPr b="0" i="0" lang="es" sz="1300" u="none" cap="none" strike="noStrike">
                <a:solidFill>
                  <a:schemeClr val="dk1"/>
                </a:solidFill>
                <a:latin typeface="Helvetica Neue Light"/>
                <a:ea typeface="Helvetica Neue Light"/>
                <a:cs typeface="Helvetica Neue Light"/>
                <a:sym typeface="Helvetica Neue Light"/>
              </a:rPr>
              <a:t>esta propiedad define la capacidad de un elemento de crecer, cuando en el contenedor todavía hay espacio sobrante.</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i="0" lang="es" sz="1300" u="none" cap="none" strike="noStrike">
                <a:solidFill>
                  <a:schemeClr val="dk1"/>
                </a:solidFill>
                <a:highlight>
                  <a:srgbClr val="A6FFCA"/>
                </a:highlight>
                <a:latin typeface="Helvetica Neue"/>
                <a:ea typeface="Helvetica Neue"/>
                <a:cs typeface="Helvetica Neue"/>
                <a:sym typeface="Helvetica Neue"/>
              </a:rPr>
              <a:t>Flex-shrink: </a:t>
            </a:r>
            <a:r>
              <a:rPr b="0" i="0" lang="es" sz="1300" u="none" cap="none" strike="noStrike">
                <a:solidFill>
                  <a:schemeClr val="dk1"/>
                </a:solidFill>
                <a:latin typeface="Helvetica Neue Light"/>
                <a:ea typeface="Helvetica Neue Light"/>
                <a:cs typeface="Helvetica Neue Light"/>
                <a:sym typeface="Helvetica Neue Light"/>
              </a:rPr>
              <a:t>básicamente es lo mismo que flex-grow, pero con el espacio faltante.</a:t>
            </a:r>
            <a:endParaRPr b="0" i="0" sz="13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0"/>
              </a:spcAft>
              <a:buClr>
                <a:srgbClr val="000000"/>
              </a:buClr>
              <a:buSzPts val="1300"/>
              <a:buFont typeface="Arial"/>
              <a:buNone/>
            </a:pPr>
            <a:r>
              <a:t/>
            </a:r>
            <a:endParaRPr b="0" i="0" sz="13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pic>
        <p:nvPicPr>
          <p:cNvPr id="691" name="Google Shape;691;p82"/>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692" name="Google Shape;692;p82"/>
          <p:cNvSpPr txBox="1"/>
          <p:nvPr/>
        </p:nvSpPr>
        <p:spPr>
          <a:xfrm>
            <a:off x="473875" y="238475"/>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s" sz="3800" u="none" cap="none" strike="noStrike">
                <a:solidFill>
                  <a:schemeClr val="dk1"/>
                </a:solidFill>
                <a:latin typeface="Anton"/>
                <a:ea typeface="Anton"/>
                <a:cs typeface="Anton"/>
                <a:sym typeface="Anton"/>
              </a:rPr>
              <a:t>JUSTIFY-SELF: START</a:t>
            </a:r>
            <a:endParaRPr b="0" i="1" sz="3800" u="none" cap="none" strike="noStrike">
              <a:solidFill>
                <a:schemeClr val="dk1"/>
              </a:solidFill>
              <a:latin typeface="Anton"/>
              <a:ea typeface="Anton"/>
              <a:cs typeface="Anton"/>
              <a:sym typeface="Anton"/>
            </a:endParaRPr>
          </a:p>
        </p:txBody>
      </p:sp>
      <p:sp>
        <p:nvSpPr>
          <p:cNvPr id="693" name="Google Shape;693;p82"/>
          <p:cNvSpPr txBox="1"/>
          <p:nvPr/>
        </p:nvSpPr>
        <p:spPr>
          <a:xfrm>
            <a:off x="1837363" y="1806550"/>
            <a:ext cx="5196300" cy="1070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.hijo</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justify-self</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start</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694" name="Google Shape;694;p82"/>
          <p:cNvPicPr preferRelativeResize="0"/>
          <p:nvPr/>
        </p:nvPicPr>
        <p:blipFill rotWithShape="1">
          <a:blip r:embed="rId4">
            <a:alphaModFix/>
          </a:blip>
          <a:srcRect b="0" l="0" r="0" t="0"/>
          <a:stretch/>
        </p:blipFill>
        <p:spPr>
          <a:xfrm>
            <a:off x="1803913" y="2990877"/>
            <a:ext cx="5263224" cy="1917775"/>
          </a:xfrm>
          <a:prstGeom prst="rect">
            <a:avLst/>
          </a:prstGeom>
          <a:noFill/>
          <a:ln>
            <a:noFill/>
          </a:ln>
        </p:spPr>
      </p:pic>
      <p:sp>
        <p:nvSpPr>
          <p:cNvPr id="695" name="Google Shape;695;p82"/>
          <p:cNvSpPr txBox="1"/>
          <p:nvPr/>
        </p:nvSpPr>
        <p:spPr>
          <a:xfrm>
            <a:off x="981175" y="976900"/>
            <a:ext cx="6841800" cy="150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Alinea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específicamente </a:t>
            </a:r>
            <a:r>
              <a:rPr b="0" i="0" lang="es" sz="1800" u="none" cap="none" strike="noStrike">
                <a:solidFill>
                  <a:srgbClr val="000000"/>
                </a:solidFill>
                <a:latin typeface="Helvetica Neue Light"/>
                <a:ea typeface="Helvetica Neue Light"/>
                <a:cs typeface="Helvetica Neue Light"/>
                <a:sym typeface="Helvetica Neue Light"/>
              </a:rPr>
              <a:t>a la celda (item, hijo) que necesites, de forma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horizontal</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pic>
        <p:nvPicPr>
          <p:cNvPr id="700" name="Google Shape;700;p83"/>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701" name="Google Shape;701;p83"/>
          <p:cNvSpPr txBox="1"/>
          <p:nvPr/>
        </p:nvSpPr>
        <p:spPr>
          <a:xfrm>
            <a:off x="643800" y="241800"/>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s" sz="3800" u="none" cap="none" strike="noStrike">
                <a:solidFill>
                  <a:schemeClr val="dk1"/>
                </a:solidFill>
                <a:latin typeface="Anton"/>
                <a:ea typeface="Anton"/>
                <a:cs typeface="Anton"/>
                <a:sym typeface="Anton"/>
              </a:rPr>
              <a:t>JUSTIFY-SELF: END</a:t>
            </a:r>
            <a:endParaRPr b="0" i="1" sz="3800" u="none" cap="none" strike="noStrike">
              <a:solidFill>
                <a:schemeClr val="dk1"/>
              </a:solidFill>
              <a:latin typeface="Anton"/>
              <a:ea typeface="Anton"/>
              <a:cs typeface="Anton"/>
              <a:sym typeface="Anton"/>
            </a:endParaRPr>
          </a:p>
        </p:txBody>
      </p:sp>
      <p:pic>
        <p:nvPicPr>
          <p:cNvPr id="702" name="Google Shape;702;p83"/>
          <p:cNvPicPr preferRelativeResize="0"/>
          <p:nvPr/>
        </p:nvPicPr>
        <p:blipFill rotWithShape="1">
          <a:blip r:embed="rId4">
            <a:alphaModFix/>
          </a:blip>
          <a:srcRect b="0" l="0" r="0" t="0"/>
          <a:stretch/>
        </p:blipFill>
        <p:spPr>
          <a:xfrm>
            <a:off x="1860750" y="2976400"/>
            <a:ext cx="4954499" cy="1793361"/>
          </a:xfrm>
          <a:prstGeom prst="rect">
            <a:avLst/>
          </a:prstGeom>
          <a:noFill/>
          <a:ln>
            <a:noFill/>
          </a:ln>
        </p:spPr>
      </p:pic>
      <p:sp>
        <p:nvSpPr>
          <p:cNvPr id="703" name="Google Shape;703;p83"/>
          <p:cNvSpPr txBox="1"/>
          <p:nvPr/>
        </p:nvSpPr>
        <p:spPr>
          <a:xfrm>
            <a:off x="1860750" y="1765725"/>
            <a:ext cx="4954500" cy="1070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.hijo</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justify-self</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end</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sp>
        <p:nvSpPr>
          <p:cNvPr id="704" name="Google Shape;704;p83"/>
          <p:cNvSpPr txBox="1"/>
          <p:nvPr/>
        </p:nvSpPr>
        <p:spPr>
          <a:xfrm>
            <a:off x="817950" y="972000"/>
            <a:ext cx="7040100" cy="150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Alinea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específicamente</a:t>
            </a:r>
            <a:r>
              <a:rPr b="0" i="0" lang="es" sz="1800" u="none" cap="none" strike="noStrike">
                <a:solidFill>
                  <a:srgbClr val="000000"/>
                </a:solidFill>
                <a:latin typeface="Helvetica Neue Light"/>
                <a:ea typeface="Helvetica Neue Light"/>
                <a:cs typeface="Helvetica Neue Light"/>
                <a:sym typeface="Helvetica Neue Light"/>
              </a:rPr>
              <a:t> a la celda (item, hijo) que necesites, de forma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horizontal</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pic>
        <p:nvPicPr>
          <p:cNvPr id="709" name="Google Shape;709;p84"/>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710" name="Google Shape;710;p84"/>
          <p:cNvSpPr txBox="1"/>
          <p:nvPr/>
        </p:nvSpPr>
        <p:spPr>
          <a:xfrm>
            <a:off x="522025" y="223350"/>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s" sz="3800" u="none" cap="none" strike="noStrike">
                <a:solidFill>
                  <a:schemeClr val="dk1"/>
                </a:solidFill>
                <a:latin typeface="Anton"/>
                <a:ea typeface="Anton"/>
                <a:cs typeface="Anton"/>
                <a:sym typeface="Anton"/>
              </a:rPr>
              <a:t>JUSTIFY-SELF: CENTER</a:t>
            </a:r>
            <a:endParaRPr b="0" i="1" sz="3800" u="none" cap="none" strike="noStrike">
              <a:solidFill>
                <a:schemeClr val="dk1"/>
              </a:solidFill>
              <a:latin typeface="Anton"/>
              <a:ea typeface="Anton"/>
              <a:cs typeface="Anton"/>
              <a:sym typeface="Anton"/>
            </a:endParaRPr>
          </a:p>
        </p:txBody>
      </p:sp>
      <p:sp>
        <p:nvSpPr>
          <p:cNvPr id="711" name="Google Shape;711;p84"/>
          <p:cNvSpPr txBox="1"/>
          <p:nvPr/>
        </p:nvSpPr>
        <p:spPr>
          <a:xfrm>
            <a:off x="1910700" y="1622825"/>
            <a:ext cx="5322600" cy="11121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.hijo</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justify-self</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center</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712" name="Google Shape;712;p84"/>
          <p:cNvPicPr preferRelativeResize="0"/>
          <p:nvPr/>
        </p:nvPicPr>
        <p:blipFill rotWithShape="1">
          <a:blip r:embed="rId4">
            <a:alphaModFix/>
          </a:blip>
          <a:srcRect b="0" l="0" r="0" t="0"/>
          <a:stretch/>
        </p:blipFill>
        <p:spPr>
          <a:xfrm>
            <a:off x="1910700" y="2845275"/>
            <a:ext cx="5322601" cy="1932543"/>
          </a:xfrm>
          <a:prstGeom prst="rect">
            <a:avLst/>
          </a:prstGeom>
          <a:noFill/>
          <a:ln>
            <a:noFill/>
          </a:ln>
        </p:spPr>
      </p:pic>
      <p:sp>
        <p:nvSpPr>
          <p:cNvPr id="713" name="Google Shape;713;p84"/>
          <p:cNvSpPr txBox="1"/>
          <p:nvPr/>
        </p:nvSpPr>
        <p:spPr>
          <a:xfrm>
            <a:off x="970975" y="900575"/>
            <a:ext cx="6958500" cy="150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Alinea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específicamente</a:t>
            </a:r>
            <a:r>
              <a:rPr b="0" i="0" lang="es" sz="1800" u="none" cap="none" strike="noStrike">
                <a:solidFill>
                  <a:srgbClr val="000000"/>
                </a:solidFill>
                <a:latin typeface="Helvetica Neue Light"/>
                <a:ea typeface="Helvetica Neue Light"/>
                <a:cs typeface="Helvetica Neue Light"/>
                <a:sym typeface="Helvetica Neue Light"/>
              </a:rPr>
              <a:t> a la celda (item, hijo) que necesites, de forma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horizontal</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pic>
        <p:nvPicPr>
          <p:cNvPr id="718" name="Google Shape;718;p85"/>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719" name="Google Shape;719;p85"/>
          <p:cNvSpPr txBox="1"/>
          <p:nvPr/>
        </p:nvSpPr>
        <p:spPr>
          <a:xfrm>
            <a:off x="643800" y="214125"/>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s" sz="3800" u="none" cap="none" strike="noStrike">
                <a:solidFill>
                  <a:schemeClr val="dk1"/>
                </a:solidFill>
                <a:latin typeface="Anton"/>
                <a:ea typeface="Anton"/>
                <a:cs typeface="Anton"/>
                <a:sym typeface="Anton"/>
              </a:rPr>
              <a:t>JUSTIFY-SELF: STRETCH</a:t>
            </a:r>
            <a:endParaRPr b="0" i="1" sz="3800" u="none" cap="none" strike="noStrike">
              <a:solidFill>
                <a:schemeClr val="dk1"/>
              </a:solidFill>
              <a:latin typeface="Anton"/>
              <a:ea typeface="Anton"/>
              <a:cs typeface="Anton"/>
              <a:sym typeface="Anton"/>
            </a:endParaRPr>
          </a:p>
        </p:txBody>
      </p:sp>
      <p:sp>
        <p:nvSpPr>
          <p:cNvPr id="720" name="Google Shape;720;p85"/>
          <p:cNvSpPr txBox="1"/>
          <p:nvPr/>
        </p:nvSpPr>
        <p:spPr>
          <a:xfrm>
            <a:off x="1914450" y="1724875"/>
            <a:ext cx="5315100" cy="1070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.hijo</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justify-self</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stretch</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721" name="Google Shape;721;p85"/>
          <p:cNvPicPr preferRelativeResize="0"/>
          <p:nvPr/>
        </p:nvPicPr>
        <p:blipFill rotWithShape="1">
          <a:blip r:embed="rId4">
            <a:alphaModFix/>
          </a:blip>
          <a:srcRect b="0" l="0" r="0" t="0"/>
          <a:stretch/>
        </p:blipFill>
        <p:spPr>
          <a:xfrm>
            <a:off x="1914519" y="2902927"/>
            <a:ext cx="5314968" cy="1944500"/>
          </a:xfrm>
          <a:prstGeom prst="rect">
            <a:avLst/>
          </a:prstGeom>
          <a:noFill/>
          <a:ln>
            <a:noFill/>
          </a:ln>
        </p:spPr>
      </p:pic>
      <p:sp>
        <p:nvSpPr>
          <p:cNvPr id="722" name="Google Shape;722;p85"/>
          <p:cNvSpPr txBox="1"/>
          <p:nvPr/>
        </p:nvSpPr>
        <p:spPr>
          <a:xfrm>
            <a:off x="1715275" y="997300"/>
            <a:ext cx="5795100" cy="150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Alinea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específicamente</a:t>
            </a:r>
            <a:r>
              <a:rPr b="0" i="0" lang="es" sz="1800" u="none" cap="none" strike="noStrike">
                <a:solidFill>
                  <a:srgbClr val="000000"/>
                </a:solidFill>
                <a:latin typeface="Helvetica Neue Light"/>
                <a:ea typeface="Helvetica Neue Light"/>
                <a:cs typeface="Helvetica Neue Light"/>
                <a:sym typeface="Helvetica Neue Light"/>
              </a:rPr>
              <a:t> a la celda (item, hijo) que necesites, de forma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horizontal</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pic>
        <p:nvPicPr>
          <p:cNvPr id="727" name="Google Shape;727;p86"/>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728" name="Google Shape;728;p86"/>
          <p:cNvSpPr txBox="1"/>
          <p:nvPr/>
        </p:nvSpPr>
        <p:spPr>
          <a:xfrm>
            <a:off x="643800" y="149600"/>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s" sz="3800" u="none" cap="none" strike="noStrike">
                <a:solidFill>
                  <a:schemeClr val="dk1"/>
                </a:solidFill>
                <a:latin typeface="Anton"/>
                <a:ea typeface="Anton"/>
                <a:cs typeface="Anton"/>
                <a:sym typeface="Anton"/>
              </a:rPr>
              <a:t>ALIGN-SELF: START</a:t>
            </a:r>
            <a:endParaRPr b="0" i="1" sz="3800" u="none" cap="none" strike="noStrike">
              <a:solidFill>
                <a:schemeClr val="dk1"/>
              </a:solidFill>
              <a:latin typeface="Anton"/>
              <a:ea typeface="Anton"/>
              <a:cs typeface="Anton"/>
              <a:sym typeface="Anton"/>
            </a:endParaRPr>
          </a:p>
        </p:txBody>
      </p:sp>
      <p:sp>
        <p:nvSpPr>
          <p:cNvPr id="729" name="Google Shape;729;p86"/>
          <p:cNvSpPr txBox="1"/>
          <p:nvPr/>
        </p:nvSpPr>
        <p:spPr>
          <a:xfrm>
            <a:off x="1925400" y="1622825"/>
            <a:ext cx="5570700" cy="1070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.hijo</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align-self</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start</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730" name="Google Shape;730;p86"/>
          <p:cNvPicPr preferRelativeResize="0"/>
          <p:nvPr/>
        </p:nvPicPr>
        <p:blipFill rotWithShape="1">
          <a:blip r:embed="rId4">
            <a:alphaModFix/>
          </a:blip>
          <a:srcRect b="0" l="0" r="0" t="0"/>
          <a:stretch/>
        </p:blipFill>
        <p:spPr>
          <a:xfrm>
            <a:off x="1925369" y="2791377"/>
            <a:ext cx="5570759" cy="2005025"/>
          </a:xfrm>
          <a:prstGeom prst="rect">
            <a:avLst/>
          </a:prstGeom>
          <a:noFill/>
          <a:ln>
            <a:noFill/>
          </a:ln>
        </p:spPr>
      </p:pic>
      <p:sp>
        <p:nvSpPr>
          <p:cNvPr id="731" name="Google Shape;731;p86"/>
          <p:cNvSpPr txBox="1"/>
          <p:nvPr/>
        </p:nvSpPr>
        <p:spPr>
          <a:xfrm>
            <a:off x="1286550" y="829150"/>
            <a:ext cx="6570900" cy="150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Alinea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específicamente</a:t>
            </a:r>
            <a:r>
              <a:rPr b="0" i="0" lang="es" sz="1800" u="none" cap="none" strike="noStrike">
                <a:solidFill>
                  <a:srgbClr val="000000"/>
                </a:solidFill>
                <a:latin typeface="Helvetica Neue Light"/>
                <a:ea typeface="Helvetica Neue Light"/>
                <a:cs typeface="Helvetica Neue Light"/>
                <a:sym typeface="Helvetica Neue Light"/>
              </a:rPr>
              <a:t> a la celda (item, hijo) que necesites, de forma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vertical</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pic>
        <p:nvPicPr>
          <p:cNvPr id="736" name="Google Shape;736;p87"/>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737" name="Google Shape;737;p87"/>
          <p:cNvSpPr txBox="1"/>
          <p:nvPr/>
        </p:nvSpPr>
        <p:spPr>
          <a:xfrm>
            <a:off x="643800" y="251000"/>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s" sz="3800" u="none" cap="none" strike="noStrike">
                <a:solidFill>
                  <a:schemeClr val="dk1"/>
                </a:solidFill>
                <a:latin typeface="Anton"/>
                <a:ea typeface="Anton"/>
                <a:cs typeface="Anton"/>
                <a:sym typeface="Anton"/>
              </a:rPr>
              <a:t>ALIGN-SELF: END</a:t>
            </a:r>
            <a:endParaRPr b="0" i="1" sz="3800" u="none" cap="none" strike="noStrike">
              <a:solidFill>
                <a:schemeClr val="dk1"/>
              </a:solidFill>
              <a:latin typeface="Anton"/>
              <a:ea typeface="Anton"/>
              <a:cs typeface="Anton"/>
              <a:sym typeface="Anton"/>
            </a:endParaRPr>
          </a:p>
        </p:txBody>
      </p:sp>
      <p:sp>
        <p:nvSpPr>
          <p:cNvPr id="738" name="Google Shape;738;p87"/>
          <p:cNvSpPr txBox="1"/>
          <p:nvPr/>
        </p:nvSpPr>
        <p:spPr>
          <a:xfrm>
            <a:off x="1820500" y="1673850"/>
            <a:ext cx="5331000" cy="1070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.hijo</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align-self</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end</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739" name="Google Shape;739;p87"/>
          <p:cNvPicPr preferRelativeResize="0"/>
          <p:nvPr/>
        </p:nvPicPr>
        <p:blipFill rotWithShape="1">
          <a:blip r:embed="rId4">
            <a:alphaModFix/>
          </a:blip>
          <a:srcRect b="0" l="0" r="0" t="0"/>
          <a:stretch/>
        </p:blipFill>
        <p:spPr>
          <a:xfrm>
            <a:off x="1820429" y="2944452"/>
            <a:ext cx="5331137" cy="1920950"/>
          </a:xfrm>
          <a:prstGeom prst="rect">
            <a:avLst/>
          </a:prstGeom>
          <a:noFill/>
          <a:ln>
            <a:noFill/>
          </a:ln>
        </p:spPr>
      </p:pic>
      <p:sp>
        <p:nvSpPr>
          <p:cNvPr id="740" name="Google Shape;740;p87"/>
          <p:cNvSpPr txBox="1"/>
          <p:nvPr/>
        </p:nvSpPr>
        <p:spPr>
          <a:xfrm>
            <a:off x="1293125" y="910750"/>
            <a:ext cx="6274800" cy="94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Alinea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específicamente</a:t>
            </a:r>
            <a:r>
              <a:rPr b="0" i="0" lang="es" sz="1800" u="none" cap="none" strike="noStrike">
                <a:solidFill>
                  <a:srgbClr val="000000"/>
                </a:solidFill>
                <a:latin typeface="Helvetica Neue Light"/>
                <a:ea typeface="Helvetica Neue Light"/>
                <a:cs typeface="Helvetica Neue Light"/>
                <a:sym typeface="Helvetica Neue Light"/>
              </a:rPr>
              <a:t> a la celda (item, hijo) que necesites, de forma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vertical</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pic>
        <p:nvPicPr>
          <p:cNvPr id="745" name="Google Shape;745;p88"/>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746" name="Google Shape;746;p88"/>
          <p:cNvSpPr txBox="1"/>
          <p:nvPr/>
        </p:nvSpPr>
        <p:spPr>
          <a:xfrm>
            <a:off x="643800" y="223350"/>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s" sz="3800" u="none" cap="none" strike="noStrike">
                <a:solidFill>
                  <a:schemeClr val="dk1"/>
                </a:solidFill>
                <a:latin typeface="Anton"/>
                <a:ea typeface="Anton"/>
                <a:cs typeface="Anton"/>
                <a:sym typeface="Anton"/>
              </a:rPr>
              <a:t>ALIGN-SELF: CENTER</a:t>
            </a:r>
            <a:endParaRPr b="0" i="1" sz="3800" u="none" cap="none" strike="noStrike">
              <a:solidFill>
                <a:schemeClr val="dk1"/>
              </a:solidFill>
              <a:latin typeface="Anton"/>
              <a:ea typeface="Anton"/>
              <a:cs typeface="Anton"/>
              <a:sym typeface="Anton"/>
            </a:endParaRPr>
          </a:p>
        </p:txBody>
      </p:sp>
      <p:sp>
        <p:nvSpPr>
          <p:cNvPr id="747" name="Google Shape;747;p88"/>
          <p:cNvSpPr txBox="1"/>
          <p:nvPr/>
        </p:nvSpPr>
        <p:spPr>
          <a:xfrm>
            <a:off x="1989800" y="1622825"/>
            <a:ext cx="5363700" cy="10707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.hijo</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align-self</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center</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748" name="Google Shape;748;p88"/>
          <p:cNvPicPr preferRelativeResize="0"/>
          <p:nvPr/>
        </p:nvPicPr>
        <p:blipFill rotWithShape="1">
          <a:blip r:embed="rId4">
            <a:alphaModFix/>
          </a:blip>
          <a:srcRect b="0" l="0" r="0" t="0"/>
          <a:stretch/>
        </p:blipFill>
        <p:spPr>
          <a:xfrm>
            <a:off x="1931432" y="2883227"/>
            <a:ext cx="5480430" cy="2005025"/>
          </a:xfrm>
          <a:prstGeom prst="rect">
            <a:avLst/>
          </a:prstGeom>
          <a:noFill/>
          <a:ln>
            <a:noFill/>
          </a:ln>
        </p:spPr>
      </p:pic>
      <p:sp>
        <p:nvSpPr>
          <p:cNvPr id="749" name="Google Shape;749;p88"/>
          <p:cNvSpPr txBox="1"/>
          <p:nvPr/>
        </p:nvSpPr>
        <p:spPr>
          <a:xfrm>
            <a:off x="1225350" y="920975"/>
            <a:ext cx="6693300" cy="150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Alinea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específicamente</a:t>
            </a:r>
            <a:r>
              <a:rPr b="0" i="0" lang="es" sz="1800" u="none" cap="none" strike="noStrike">
                <a:solidFill>
                  <a:srgbClr val="000000"/>
                </a:solidFill>
                <a:latin typeface="Helvetica Neue Light"/>
                <a:ea typeface="Helvetica Neue Light"/>
                <a:cs typeface="Helvetica Neue Light"/>
                <a:sym typeface="Helvetica Neue Light"/>
              </a:rPr>
              <a:t> a la celda (item, hijo) que necesites, de forma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vertical</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pic>
        <p:nvPicPr>
          <p:cNvPr id="754" name="Google Shape;754;p89"/>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
        <p:nvSpPr>
          <p:cNvPr id="755" name="Google Shape;755;p89"/>
          <p:cNvSpPr txBox="1"/>
          <p:nvPr/>
        </p:nvSpPr>
        <p:spPr>
          <a:xfrm>
            <a:off x="643800" y="289500"/>
            <a:ext cx="78564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1" lang="es" sz="3800" u="none" cap="none" strike="noStrike">
                <a:solidFill>
                  <a:schemeClr val="dk1"/>
                </a:solidFill>
                <a:latin typeface="Anton"/>
                <a:ea typeface="Anton"/>
                <a:cs typeface="Anton"/>
                <a:sym typeface="Anton"/>
              </a:rPr>
              <a:t>ALIGN-SELF: STRETCH</a:t>
            </a:r>
            <a:endParaRPr b="0" i="1" sz="3800" u="none" cap="none" strike="noStrike">
              <a:solidFill>
                <a:schemeClr val="dk1"/>
              </a:solidFill>
              <a:latin typeface="Anton"/>
              <a:ea typeface="Anton"/>
              <a:cs typeface="Anton"/>
              <a:sym typeface="Anton"/>
            </a:endParaRPr>
          </a:p>
        </p:txBody>
      </p:sp>
      <p:sp>
        <p:nvSpPr>
          <p:cNvPr id="756" name="Google Shape;756;p89"/>
          <p:cNvSpPr txBox="1"/>
          <p:nvPr/>
        </p:nvSpPr>
        <p:spPr>
          <a:xfrm>
            <a:off x="1969625" y="1714675"/>
            <a:ext cx="5276100" cy="11061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.hijo</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align-self</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stretch</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F5D67B"/>
              </a:solidFill>
              <a:latin typeface="Consolas"/>
              <a:ea typeface="Consolas"/>
              <a:cs typeface="Consolas"/>
              <a:sym typeface="Consolas"/>
            </a:endParaRPr>
          </a:p>
        </p:txBody>
      </p:sp>
      <p:pic>
        <p:nvPicPr>
          <p:cNvPr id="757" name="Google Shape;757;p89"/>
          <p:cNvPicPr preferRelativeResize="0"/>
          <p:nvPr/>
        </p:nvPicPr>
        <p:blipFill rotWithShape="1">
          <a:blip r:embed="rId4">
            <a:alphaModFix/>
          </a:blip>
          <a:srcRect b="0" l="0" r="0" t="0"/>
          <a:stretch/>
        </p:blipFill>
        <p:spPr>
          <a:xfrm>
            <a:off x="1841422" y="2903627"/>
            <a:ext cx="5461178" cy="2005025"/>
          </a:xfrm>
          <a:prstGeom prst="rect">
            <a:avLst/>
          </a:prstGeom>
          <a:noFill/>
          <a:ln>
            <a:noFill/>
          </a:ln>
        </p:spPr>
      </p:pic>
      <p:sp>
        <p:nvSpPr>
          <p:cNvPr id="758" name="Google Shape;758;p89"/>
          <p:cNvSpPr txBox="1"/>
          <p:nvPr/>
        </p:nvSpPr>
        <p:spPr>
          <a:xfrm>
            <a:off x="1440425" y="1002625"/>
            <a:ext cx="6060600" cy="150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Alinea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específicamente</a:t>
            </a:r>
            <a:r>
              <a:rPr b="0" i="0" lang="es" sz="1800" u="none" cap="none" strike="noStrike">
                <a:solidFill>
                  <a:srgbClr val="000000"/>
                </a:solidFill>
                <a:latin typeface="Helvetica Neue Light"/>
                <a:ea typeface="Helvetica Neue Light"/>
                <a:cs typeface="Helvetica Neue Light"/>
                <a:sym typeface="Helvetica Neue Light"/>
              </a:rPr>
              <a:t> a la celda (item, hijo) que necesites, de forma </a:t>
            </a:r>
            <a:r>
              <a:rPr b="0" i="0" lang="es" sz="1800" u="none" cap="none" strike="noStrike">
                <a:solidFill>
                  <a:srgbClr val="000000"/>
                </a:solidFill>
                <a:highlight>
                  <a:srgbClr val="EF89D2"/>
                </a:highlight>
                <a:latin typeface="Helvetica Neue Light"/>
                <a:ea typeface="Helvetica Neue Light"/>
                <a:cs typeface="Helvetica Neue Light"/>
                <a:sym typeface="Helvetica Neue Light"/>
              </a:rPr>
              <a:t>vertical</a:t>
            </a:r>
            <a:r>
              <a:rPr b="0" i="0" lang="es" sz="1800" u="none" cap="none" strike="noStrike">
                <a:solidFill>
                  <a:srgbClr val="000000"/>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2" name="Shape 762"/>
        <p:cNvGrpSpPr/>
        <p:nvPr/>
      </p:nvGrpSpPr>
      <p:grpSpPr>
        <a:xfrm>
          <a:off x="0" y="0"/>
          <a:ext cx="0" cy="0"/>
          <a:chOff x="0" y="0"/>
          <a:chExt cx="0" cy="0"/>
        </a:xfrm>
      </p:grpSpPr>
      <p:sp>
        <p:nvSpPr>
          <p:cNvPr id="763" name="Google Shape;763;p90"/>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0" i="0" lang="es" sz="6000" u="none" cap="none" strike="noStrike">
                <a:solidFill>
                  <a:srgbClr val="E8E7E3"/>
                </a:solidFill>
                <a:latin typeface="Arial"/>
                <a:ea typeface="Arial"/>
                <a:cs typeface="Arial"/>
                <a:sym typeface="Arial"/>
              </a:rPr>
              <a:t>☕ </a:t>
            </a:r>
            <a:endParaRPr b="0" i="0" sz="6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0" i="1" lang="es" sz="6000" u="none" cap="none" strike="noStrike">
                <a:solidFill>
                  <a:srgbClr val="E0FF00"/>
                </a:solidFill>
                <a:latin typeface="Anton"/>
                <a:ea typeface="Anton"/>
                <a:cs typeface="Anton"/>
                <a:sym typeface="Anton"/>
              </a:rPr>
              <a:t>BREAK</a:t>
            </a:r>
            <a:endParaRPr b="0" i="1" sz="6000" u="none" cap="none" strike="noStrike">
              <a:solidFill>
                <a:srgbClr val="E0FF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rPr b="0" i="0" lang="es" sz="2100" u="none" cap="none" strike="noStrike">
                <a:solidFill>
                  <a:schemeClr val="lt1"/>
                </a:solidFill>
                <a:latin typeface="Anton"/>
                <a:ea typeface="Anton"/>
                <a:cs typeface="Anton"/>
                <a:sym typeface="Anton"/>
              </a:rPr>
              <a:t>¡5/10 MINUTOS Y VOLVEMOS!</a:t>
            </a:r>
            <a:endParaRPr b="0" i="0" sz="2100" u="none" cap="none" strike="noStrike">
              <a:solidFill>
                <a:schemeClr val="lt1"/>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000"/>
              <a:buFont typeface="Arial"/>
              <a:buNone/>
            </a:pPr>
            <a:r>
              <a:t/>
            </a:r>
            <a:endParaRPr b="0" i="1" sz="4000" u="none" cap="none" strike="noStrike">
              <a:solidFill>
                <a:srgbClr val="E0FF00"/>
              </a:solidFill>
              <a:latin typeface="Anton"/>
              <a:ea typeface="Anton"/>
              <a:cs typeface="Anton"/>
              <a:sym typeface="Anton"/>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767" name="Shape 767"/>
        <p:cNvGrpSpPr/>
        <p:nvPr/>
      </p:nvGrpSpPr>
      <p:grpSpPr>
        <a:xfrm>
          <a:off x="0" y="0"/>
          <a:ext cx="0" cy="0"/>
          <a:chOff x="0" y="0"/>
          <a:chExt cx="0" cy="0"/>
        </a:xfrm>
      </p:grpSpPr>
      <p:pic>
        <p:nvPicPr>
          <p:cNvPr id="768" name="Google Shape;768;p91"/>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pic>
        <p:nvPicPr>
          <p:cNvPr id="769" name="Google Shape;769;p91"/>
          <p:cNvPicPr preferRelativeResize="0"/>
          <p:nvPr/>
        </p:nvPicPr>
        <p:blipFill rotWithShape="1">
          <a:blip r:embed="rId4">
            <a:alphaModFix/>
          </a:blip>
          <a:srcRect b="0" l="0" r="0" t="0"/>
          <a:stretch/>
        </p:blipFill>
        <p:spPr>
          <a:xfrm>
            <a:off x="7120275" y="228144"/>
            <a:ext cx="1634174" cy="639850"/>
          </a:xfrm>
          <a:prstGeom prst="rect">
            <a:avLst/>
          </a:prstGeom>
          <a:noFill/>
          <a:ln>
            <a:noFill/>
          </a:ln>
        </p:spPr>
      </p:pic>
      <p:sp>
        <p:nvSpPr>
          <p:cNvPr id="770" name="Google Shape;770;p91"/>
          <p:cNvSpPr txBox="1"/>
          <p:nvPr/>
        </p:nvSpPr>
        <p:spPr>
          <a:xfrm>
            <a:off x="1828950" y="2077200"/>
            <a:ext cx="5486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¡VAMOS A PRACTICAR LO VISTO!</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06" name="Shape 106"/>
        <p:cNvGrpSpPr/>
        <p:nvPr/>
      </p:nvGrpSpPr>
      <p:grpSpPr>
        <a:xfrm>
          <a:off x="0" y="0"/>
          <a:ext cx="0" cy="0"/>
          <a:chOff x="0" y="0"/>
          <a:chExt cx="0" cy="0"/>
        </a:xfrm>
      </p:grpSpPr>
      <p:sp>
        <p:nvSpPr>
          <p:cNvPr id="107" name="Google Shape;107;p20"/>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108" name="Google Shape;108;p20"/>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4" name="Shape 774"/>
        <p:cNvGrpSpPr/>
        <p:nvPr/>
      </p:nvGrpSpPr>
      <p:grpSpPr>
        <a:xfrm>
          <a:off x="0" y="0"/>
          <a:ext cx="0" cy="0"/>
          <a:chOff x="0" y="0"/>
          <a:chExt cx="0" cy="0"/>
        </a:xfrm>
      </p:grpSpPr>
      <p:sp>
        <p:nvSpPr>
          <p:cNvPr id="775" name="Google Shape;775;p92"/>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776" name="Google Shape;776;p92"/>
          <p:cNvPicPr preferRelativeResize="0"/>
          <p:nvPr/>
        </p:nvPicPr>
        <p:blipFill rotWithShape="1">
          <a:blip r:embed="rId4">
            <a:alphaModFix/>
          </a:blip>
          <a:srcRect b="0" l="0" r="0" t="0"/>
          <a:stretch/>
        </p:blipFill>
        <p:spPr>
          <a:xfrm>
            <a:off x="5655192" y="2089065"/>
            <a:ext cx="712075" cy="7120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0" name="Shape 780"/>
        <p:cNvGrpSpPr/>
        <p:nvPr/>
      </p:nvGrpSpPr>
      <p:grpSpPr>
        <a:xfrm>
          <a:off x="0" y="0"/>
          <a:ext cx="0" cy="0"/>
          <a:chOff x="0" y="0"/>
          <a:chExt cx="0" cy="0"/>
        </a:xfrm>
      </p:grpSpPr>
      <p:sp>
        <p:nvSpPr>
          <p:cNvPr id="781" name="Google Shape;781;p93"/>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s"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782" name="Google Shape;782;p93"/>
          <p:cNvSpPr txBox="1"/>
          <p:nvPr/>
        </p:nvSpPr>
        <p:spPr>
          <a:xfrm>
            <a:off x="2180400" y="2623175"/>
            <a:ext cx="47832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s"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b="0" i="0" lang="es" sz="2200" u="none" cap="none" strike="noStrike">
                <a:solidFill>
                  <a:srgbClr val="E0FF00"/>
                </a:solidFill>
                <a:latin typeface="Helvetica Neue Light"/>
                <a:ea typeface="Helvetica Neue Light"/>
                <a:cs typeface="Helvetica Neue Light"/>
                <a:sym typeface="Helvetica Neue Light"/>
              </a:rPr>
              <a:t>Grids.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b="0" i="0" lang="es" sz="2200" u="none" cap="none" strike="noStrike">
                <a:solidFill>
                  <a:srgbClr val="E0FF00"/>
                </a:solidFill>
                <a:latin typeface="Helvetica Neue Light"/>
                <a:ea typeface="Helvetica Neue Light"/>
                <a:cs typeface="Helvetica Neue Light"/>
                <a:sym typeface="Helvetica Neue Light"/>
              </a:rPr>
              <a:t>Nuevas formas de modelar Grids. </a:t>
            </a:r>
            <a:endParaRPr b="0" i="0" sz="2200" u="none" cap="none" strike="noStrike">
              <a:solidFill>
                <a:srgbClr val="E0FF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6" name="Shape 786"/>
        <p:cNvGrpSpPr/>
        <p:nvPr/>
      </p:nvGrpSpPr>
      <p:grpSpPr>
        <a:xfrm>
          <a:off x="0" y="0"/>
          <a:ext cx="0" cy="0"/>
          <a:chOff x="0" y="0"/>
          <a:chExt cx="0" cy="0"/>
        </a:xfrm>
      </p:grpSpPr>
      <p:sp>
        <p:nvSpPr>
          <p:cNvPr id="787" name="Google Shape;787;p94"/>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788" name="Google Shape;788;p94"/>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792" name="Shape 792"/>
        <p:cNvGrpSpPr/>
        <p:nvPr/>
      </p:nvGrpSpPr>
      <p:grpSpPr>
        <a:xfrm>
          <a:off x="0" y="0"/>
          <a:ext cx="0" cy="0"/>
          <a:chOff x="0" y="0"/>
          <a:chExt cx="0" cy="0"/>
        </a:xfrm>
      </p:grpSpPr>
      <p:sp>
        <p:nvSpPr>
          <p:cNvPr id="793" name="Google Shape;793;p95"/>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#DEMOCRATIZANDOLAEDUCACIÓN</a:t>
            </a:r>
            <a:endParaRPr i="1" sz="3600">
              <a:solidFill>
                <a:srgbClr val="121212"/>
              </a:solidFill>
              <a:latin typeface="Anton"/>
              <a:ea typeface="Anton"/>
              <a:cs typeface="Anton"/>
              <a:sym typeface="Anton"/>
            </a:endParaRPr>
          </a:p>
        </p:txBody>
      </p:sp>
      <p:pic>
        <p:nvPicPr>
          <p:cNvPr id="794" name="Google Shape;794;p95"/>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2" name="Shape 112"/>
        <p:cNvGrpSpPr/>
        <p:nvPr/>
      </p:nvGrpSpPr>
      <p:grpSpPr>
        <a:xfrm>
          <a:off x="0" y="0"/>
          <a:ext cx="0" cy="0"/>
          <a:chOff x="0" y="0"/>
          <a:chExt cx="0" cy="0"/>
        </a:xfrm>
      </p:grpSpPr>
      <p:sp>
        <p:nvSpPr>
          <p:cNvPr id="113" name="Google Shape;113;p21"/>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i="1" lang="es" sz="2000">
                <a:latin typeface="Anton"/>
                <a:ea typeface="Anton"/>
                <a:cs typeface="Anton"/>
                <a:sym typeface="Anton"/>
              </a:rPr>
              <a:t>MAPA DE CONCEPTOS CLASE 6</a:t>
            </a:r>
            <a:endParaRPr i="1" sz="2000">
              <a:latin typeface="Anton"/>
              <a:ea typeface="Anton"/>
              <a:cs typeface="Anton"/>
              <a:sym typeface="Anton"/>
            </a:endParaRPr>
          </a:p>
        </p:txBody>
      </p:sp>
      <p:pic>
        <p:nvPicPr>
          <p:cNvPr id="114" name="Google Shape;114;p21"/>
          <p:cNvPicPr preferRelativeResize="0"/>
          <p:nvPr/>
        </p:nvPicPr>
        <p:blipFill rotWithShape="1">
          <a:blip r:embed="rId3">
            <a:alphaModFix/>
          </a:blip>
          <a:srcRect b="0" l="0" r="0" t="0"/>
          <a:stretch/>
        </p:blipFill>
        <p:spPr>
          <a:xfrm>
            <a:off x="7567925" y="4659626"/>
            <a:ext cx="1186526" cy="330675"/>
          </a:xfrm>
          <a:prstGeom prst="rect">
            <a:avLst/>
          </a:prstGeom>
          <a:noFill/>
          <a:ln>
            <a:noFill/>
          </a:ln>
        </p:spPr>
      </p:pic>
      <p:pic>
        <p:nvPicPr>
          <p:cNvPr id="115" name="Google Shape;115;p21"/>
          <p:cNvPicPr preferRelativeResize="0"/>
          <p:nvPr/>
        </p:nvPicPr>
        <p:blipFill rotWithShape="1">
          <a:blip r:embed="rId4">
            <a:alphaModFix/>
          </a:blip>
          <a:srcRect b="0" l="0" r="0" t="0"/>
          <a:stretch/>
        </p:blipFill>
        <p:spPr>
          <a:xfrm>
            <a:off x="7423862" y="90576"/>
            <a:ext cx="1634174" cy="639850"/>
          </a:xfrm>
          <a:prstGeom prst="rect">
            <a:avLst/>
          </a:prstGeom>
          <a:noFill/>
          <a:ln>
            <a:noFill/>
          </a:ln>
        </p:spPr>
      </p:pic>
      <p:sp>
        <p:nvSpPr>
          <p:cNvPr id="116" name="Google Shape;116;p21"/>
          <p:cNvSpPr/>
          <p:nvPr/>
        </p:nvSpPr>
        <p:spPr>
          <a:xfrm>
            <a:off x="618500" y="11529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Helvetica Neue"/>
                <a:ea typeface="Helvetica Neue"/>
                <a:cs typeface="Helvetica Neue"/>
                <a:sym typeface="Helvetica Neue"/>
              </a:rPr>
              <a:t>Grids </a:t>
            </a:r>
            <a:endParaRPr b="0" i="0" sz="1100" u="none" cap="none" strike="noStrike">
              <a:solidFill>
                <a:srgbClr val="FFFFFF"/>
              </a:solidFill>
              <a:latin typeface="Helvetica Neue"/>
              <a:ea typeface="Helvetica Neue"/>
              <a:cs typeface="Helvetica Neue"/>
              <a:sym typeface="Helvetica Neue"/>
            </a:endParaRPr>
          </a:p>
        </p:txBody>
      </p:sp>
      <p:cxnSp>
        <p:nvCxnSpPr>
          <p:cNvPr id="117" name="Google Shape;117;p21"/>
          <p:cNvCxnSpPr/>
          <p:nvPr/>
        </p:nvCxnSpPr>
        <p:spPr>
          <a:xfrm>
            <a:off x="2071400" y="1462263"/>
            <a:ext cx="958200" cy="0"/>
          </a:xfrm>
          <a:prstGeom prst="straightConnector1">
            <a:avLst/>
          </a:prstGeom>
          <a:noFill/>
          <a:ln cap="flat" cmpd="sng" w="9525">
            <a:solidFill>
              <a:srgbClr val="CCCCCC"/>
            </a:solidFill>
            <a:prstDash val="solid"/>
            <a:round/>
            <a:headEnd len="med" w="med" type="oval"/>
            <a:tailEnd len="med" w="med" type="oval"/>
          </a:ln>
        </p:spPr>
      </p:cxnSp>
      <p:sp>
        <p:nvSpPr>
          <p:cNvPr id="118" name="Google Shape;118;p21"/>
          <p:cNvSpPr/>
          <p:nvPr/>
        </p:nvSpPr>
        <p:spPr>
          <a:xfrm>
            <a:off x="3007208" y="1305384"/>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¿Qué es?</a:t>
            </a:r>
            <a:endParaRPr b="0" i="0" sz="1100" u="none" cap="none" strike="noStrike">
              <a:solidFill>
                <a:srgbClr val="222222"/>
              </a:solidFill>
              <a:latin typeface="Helvetica Neue"/>
              <a:ea typeface="Helvetica Neue"/>
              <a:cs typeface="Helvetica Neue"/>
              <a:sym typeface="Helvetica Neue"/>
            </a:endParaRPr>
          </a:p>
        </p:txBody>
      </p:sp>
      <p:cxnSp>
        <p:nvCxnSpPr>
          <p:cNvPr id="119" name="Google Shape;119;p21"/>
          <p:cNvCxnSpPr/>
          <p:nvPr/>
        </p:nvCxnSpPr>
        <p:spPr>
          <a:xfrm>
            <a:off x="2157414" y="1454843"/>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20" name="Google Shape;120;p21"/>
          <p:cNvSpPr/>
          <p:nvPr/>
        </p:nvSpPr>
        <p:spPr>
          <a:xfrm>
            <a:off x="3007208" y="1696753"/>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Implementación</a:t>
            </a:r>
            <a:endParaRPr b="0" i="0" sz="1100" u="none" cap="none" strike="noStrike">
              <a:solidFill>
                <a:srgbClr val="222222"/>
              </a:solidFill>
              <a:latin typeface="Helvetica Neue"/>
              <a:ea typeface="Helvetica Neue"/>
              <a:cs typeface="Helvetica Neue"/>
              <a:sym typeface="Helvetica Neue"/>
            </a:endParaRPr>
          </a:p>
        </p:txBody>
      </p:sp>
      <p:cxnSp>
        <p:nvCxnSpPr>
          <p:cNvPr id="121" name="Google Shape;121;p21"/>
          <p:cNvCxnSpPr/>
          <p:nvPr/>
        </p:nvCxnSpPr>
        <p:spPr>
          <a:xfrm>
            <a:off x="4380300" y="1853638"/>
            <a:ext cx="958200" cy="0"/>
          </a:xfrm>
          <a:prstGeom prst="straightConnector1">
            <a:avLst/>
          </a:prstGeom>
          <a:noFill/>
          <a:ln cap="flat" cmpd="sng" w="9525">
            <a:solidFill>
              <a:srgbClr val="CCCCCC"/>
            </a:solidFill>
            <a:prstDash val="solid"/>
            <a:round/>
            <a:headEnd len="med" w="med" type="oval"/>
            <a:tailEnd len="med" w="med" type="oval"/>
          </a:ln>
        </p:spPr>
      </p:cxnSp>
      <p:sp>
        <p:nvSpPr>
          <p:cNvPr id="122" name="Google Shape;122;p21"/>
          <p:cNvSpPr/>
          <p:nvPr/>
        </p:nvSpPr>
        <p:spPr>
          <a:xfrm>
            <a:off x="5338508" y="1696759"/>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¿Por qué Grids?</a:t>
            </a:r>
            <a:endParaRPr b="0" i="0" sz="1100" u="none" cap="none" strike="noStrike">
              <a:solidFill>
                <a:srgbClr val="222222"/>
              </a:solidFill>
              <a:latin typeface="Helvetica Neue"/>
              <a:ea typeface="Helvetica Neue"/>
              <a:cs typeface="Helvetica Neue"/>
              <a:sym typeface="Helvetica Neue"/>
            </a:endParaRPr>
          </a:p>
        </p:txBody>
      </p:sp>
      <p:cxnSp>
        <p:nvCxnSpPr>
          <p:cNvPr id="123" name="Google Shape;123;p21"/>
          <p:cNvCxnSpPr>
            <a:endCxn id="124" idx="1"/>
          </p:cNvCxnSpPr>
          <p:nvPr/>
        </p:nvCxnSpPr>
        <p:spPr>
          <a:xfrm>
            <a:off x="2157494" y="1454839"/>
            <a:ext cx="859500" cy="7827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24" name="Google Shape;124;p21"/>
          <p:cNvSpPr/>
          <p:nvPr/>
        </p:nvSpPr>
        <p:spPr>
          <a:xfrm>
            <a:off x="3016994" y="2088139"/>
            <a:ext cx="13617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Flexbox ≠ Grids</a:t>
            </a:r>
            <a:endParaRPr b="0" i="0" sz="1100" u="none" cap="none" strike="noStrike">
              <a:solidFill>
                <a:srgbClr val="222222"/>
              </a:solidFill>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